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jpeg" ContentType="image/jpeg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2" r:id="rId1"/>
  </p:sldMasterIdLst>
  <p:notesMasterIdLst>
    <p:notesMasterId r:id="rId39"/>
  </p:notesMasterIdLst>
  <p:sldIdLst>
    <p:sldId id="256" r:id="rId2"/>
    <p:sldId id="355" r:id="rId3"/>
    <p:sldId id="287" r:id="rId4"/>
    <p:sldId id="313" r:id="rId5"/>
    <p:sldId id="317" r:id="rId6"/>
    <p:sldId id="288" r:id="rId7"/>
    <p:sldId id="312" r:id="rId8"/>
    <p:sldId id="342" r:id="rId9"/>
    <p:sldId id="343" r:id="rId10"/>
    <p:sldId id="341" r:id="rId11"/>
    <p:sldId id="257" r:id="rId12"/>
    <p:sldId id="314" r:id="rId13"/>
    <p:sldId id="350" r:id="rId14"/>
    <p:sldId id="354" r:id="rId15"/>
    <p:sldId id="315" r:id="rId16"/>
    <p:sldId id="290" r:id="rId17"/>
    <p:sldId id="326" r:id="rId18"/>
    <p:sldId id="286" r:id="rId19"/>
    <p:sldId id="318" r:id="rId20"/>
    <p:sldId id="319" r:id="rId21"/>
    <p:sldId id="320" r:id="rId22"/>
    <p:sldId id="327" r:id="rId23"/>
    <p:sldId id="321" r:id="rId24"/>
    <p:sldId id="322" r:id="rId25"/>
    <p:sldId id="323" r:id="rId26"/>
    <p:sldId id="324" r:id="rId27"/>
    <p:sldId id="325" r:id="rId28"/>
    <p:sldId id="328" r:id="rId29"/>
    <p:sldId id="332" r:id="rId30"/>
    <p:sldId id="334" r:id="rId31"/>
    <p:sldId id="337" r:id="rId32"/>
    <p:sldId id="338" r:id="rId33"/>
    <p:sldId id="352" r:id="rId34"/>
    <p:sldId id="340" r:id="rId35"/>
    <p:sldId id="353" r:id="rId36"/>
    <p:sldId id="310" r:id="rId37"/>
    <p:sldId id="336" r:id="rId38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485" autoAdjust="0"/>
    <p:restoredTop sz="94728" autoAdjust="0"/>
  </p:normalViewPr>
  <p:slideViewPr>
    <p:cSldViewPr>
      <p:cViewPr varScale="1">
        <p:scale>
          <a:sx n="102" d="100"/>
          <a:sy n="102" d="100"/>
        </p:scale>
        <p:origin x="-520" y="-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35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notesMaster" Target="notesMasters/notesMaster1.xml"/><Relationship Id="rId40" Type="http://schemas.openxmlformats.org/officeDocument/2006/relationships/printerSettings" Target="printerSettings/printerSettings1.bin"/><Relationship Id="rId41" Type="http://schemas.openxmlformats.org/officeDocument/2006/relationships/presProps" Target="presProps.xml"/><Relationship Id="rId42" Type="http://schemas.openxmlformats.org/officeDocument/2006/relationships/viewProps" Target="viewProps.xml"/><Relationship Id="rId43" Type="http://schemas.openxmlformats.org/officeDocument/2006/relationships/theme" Target="theme/theme1.xml"/><Relationship Id="rId44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6D20F255-5F3E-401F-A2DE-940C55FCD074}" type="datetimeFigureOut">
              <a:rPr lang="en-US"/>
              <a:pPr>
                <a:defRPr/>
              </a:pPr>
              <a:t>9/9/19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A7469316-77B2-47CF-AFDA-5A7636A189E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06175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0" y="0"/>
            <a:ext cx="9144000" cy="6858000"/>
            <a:chOff x="0" y="0"/>
            <a:chExt cx="5760" cy="4320"/>
          </a:xfrm>
        </p:grpSpPr>
        <p:sp>
          <p:nvSpPr>
            <p:cNvPr id="5" name="Rectangle 3"/>
            <p:cNvSpPr>
              <a:spLocks noChangeArrowheads="1"/>
            </p:cNvSpPr>
            <p:nvPr/>
          </p:nvSpPr>
          <p:spPr bwMode="hidden">
            <a:xfrm>
              <a:off x="0" y="0"/>
              <a:ext cx="2208" cy="4320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endParaRPr lang="en-US" sz="2400">
                <a:latin typeface="Times New Roman" pitchFamily="18" charset="0"/>
              </a:endParaRPr>
            </a:p>
          </p:txBody>
        </p:sp>
        <p:sp>
          <p:nvSpPr>
            <p:cNvPr id="6" name="Rectangle 4"/>
            <p:cNvSpPr>
              <a:spLocks noChangeArrowheads="1"/>
            </p:cNvSpPr>
            <p:nvPr/>
          </p:nvSpPr>
          <p:spPr bwMode="hidden">
            <a:xfrm>
              <a:off x="1081" y="1065"/>
              <a:ext cx="4679" cy="1596"/>
            </a:xfrm>
            <a:prstGeom prst="rect">
              <a:avLst/>
            </a:prstGeom>
            <a:solidFill>
              <a:schemeClr val="bg2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1" hangingPunct="1">
                <a:defRPr/>
              </a:pPr>
              <a:endParaRPr lang="en-US" sz="2400">
                <a:latin typeface="Times New Roman" pitchFamily="18" charset="0"/>
              </a:endParaRPr>
            </a:p>
          </p:txBody>
        </p:sp>
        <p:grpSp>
          <p:nvGrpSpPr>
            <p:cNvPr id="7" name="Group 5"/>
            <p:cNvGrpSpPr>
              <a:grpSpLocks/>
            </p:cNvGrpSpPr>
            <p:nvPr/>
          </p:nvGrpSpPr>
          <p:grpSpPr bwMode="auto">
            <a:xfrm>
              <a:off x="0" y="672"/>
              <a:ext cx="1806" cy="1989"/>
              <a:chOff x="0" y="672"/>
              <a:chExt cx="1806" cy="1989"/>
            </a:xfrm>
          </p:grpSpPr>
          <p:sp>
            <p:nvSpPr>
              <p:cNvPr id="8" name="Rectangle 6"/>
              <p:cNvSpPr>
                <a:spLocks noChangeArrowheads="1"/>
              </p:cNvSpPr>
              <p:nvPr userDrawn="1"/>
            </p:nvSpPr>
            <p:spPr bwMode="auto">
              <a:xfrm>
                <a:off x="361" y="2257"/>
                <a:ext cx="363" cy="404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eaLnBrk="1" hangingPunct="1">
                  <a:defRPr/>
                </a:pPr>
                <a:endParaRPr lang="en-US" sz="2400">
                  <a:latin typeface="Times New Roman" pitchFamily="18" charset="0"/>
                </a:endParaRPr>
              </a:p>
            </p:txBody>
          </p:sp>
          <p:sp>
            <p:nvSpPr>
              <p:cNvPr id="9" name="Rectangle 7"/>
              <p:cNvSpPr>
                <a:spLocks noChangeArrowheads="1"/>
              </p:cNvSpPr>
              <p:nvPr userDrawn="1"/>
            </p:nvSpPr>
            <p:spPr bwMode="auto">
              <a:xfrm>
                <a:off x="1081" y="1065"/>
                <a:ext cx="362" cy="405"/>
              </a:xfrm>
              <a:prstGeom prst="rect">
                <a:avLst/>
              </a:prstGeom>
              <a:solidFill>
                <a:schemeClr val="folHlink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eaLnBrk="1" hangingPunct="1">
                  <a:defRPr/>
                </a:pPr>
                <a:endParaRPr lang="en-US" sz="2400">
                  <a:latin typeface="Times New Roman" pitchFamily="18" charset="0"/>
                </a:endParaRPr>
              </a:p>
            </p:txBody>
          </p:sp>
          <p:sp>
            <p:nvSpPr>
              <p:cNvPr id="10" name="Rectangle 8"/>
              <p:cNvSpPr>
                <a:spLocks noChangeArrowheads="1"/>
              </p:cNvSpPr>
              <p:nvPr userDrawn="1"/>
            </p:nvSpPr>
            <p:spPr bwMode="auto">
              <a:xfrm>
                <a:off x="1437" y="672"/>
                <a:ext cx="369" cy="400"/>
              </a:xfrm>
              <a:prstGeom prst="rect">
                <a:avLst/>
              </a:prstGeom>
              <a:solidFill>
                <a:schemeClr val="folHlink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eaLnBrk="1" hangingPunct="1">
                  <a:defRPr/>
                </a:pPr>
                <a:endParaRPr lang="en-US" sz="2400">
                  <a:latin typeface="Times New Roman" pitchFamily="18" charset="0"/>
                </a:endParaRPr>
              </a:p>
            </p:txBody>
          </p:sp>
          <p:sp>
            <p:nvSpPr>
              <p:cNvPr id="11" name="Rectangle 9"/>
              <p:cNvSpPr>
                <a:spLocks noChangeArrowheads="1"/>
              </p:cNvSpPr>
              <p:nvPr userDrawn="1"/>
            </p:nvSpPr>
            <p:spPr bwMode="auto">
              <a:xfrm>
                <a:off x="719" y="2257"/>
                <a:ext cx="368" cy="404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eaLnBrk="1" hangingPunct="1">
                  <a:defRPr/>
                </a:pPr>
                <a:endParaRPr lang="en-US" sz="2400">
                  <a:latin typeface="Times New Roman" pitchFamily="18" charset="0"/>
                </a:endParaRPr>
              </a:p>
            </p:txBody>
          </p:sp>
          <p:sp>
            <p:nvSpPr>
              <p:cNvPr id="12" name="Rectangle 10"/>
              <p:cNvSpPr>
                <a:spLocks noChangeArrowheads="1"/>
              </p:cNvSpPr>
              <p:nvPr userDrawn="1"/>
            </p:nvSpPr>
            <p:spPr bwMode="auto">
              <a:xfrm>
                <a:off x="1437" y="1065"/>
                <a:ext cx="369" cy="405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eaLnBrk="1" hangingPunct="1">
                  <a:defRPr/>
                </a:pPr>
                <a:endParaRPr lang="en-US" sz="2400">
                  <a:latin typeface="Times New Roman" pitchFamily="18" charset="0"/>
                </a:endParaRPr>
              </a:p>
            </p:txBody>
          </p:sp>
          <p:sp>
            <p:nvSpPr>
              <p:cNvPr id="13" name="Rectangle 11"/>
              <p:cNvSpPr>
                <a:spLocks noChangeArrowheads="1"/>
              </p:cNvSpPr>
              <p:nvPr userDrawn="1"/>
            </p:nvSpPr>
            <p:spPr bwMode="auto">
              <a:xfrm>
                <a:off x="719" y="1464"/>
                <a:ext cx="368" cy="399"/>
              </a:xfrm>
              <a:prstGeom prst="rect">
                <a:avLst/>
              </a:prstGeom>
              <a:solidFill>
                <a:schemeClr val="folHlink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eaLnBrk="1" hangingPunct="1">
                  <a:defRPr/>
                </a:pPr>
                <a:endParaRPr lang="en-US" sz="2400">
                  <a:latin typeface="Times New Roman" pitchFamily="18" charset="0"/>
                </a:endParaRPr>
              </a:p>
            </p:txBody>
          </p:sp>
          <p:sp>
            <p:nvSpPr>
              <p:cNvPr id="14" name="Rectangle 12"/>
              <p:cNvSpPr>
                <a:spLocks noChangeArrowheads="1"/>
              </p:cNvSpPr>
              <p:nvPr userDrawn="1"/>
            </p:nvSpPr>
            <p:spPr bwMode="auto">
              <a:xfrm>
                <a:off x="0" y="1464"/>
                <a:ext cx="367" cy="399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eaLnBrk="1" hangingPunct="1">
                  <a:defRPr/>
                </a:pPr>
                <a:endParaRPr lang="en-US" sz="2400">
                  <a:latin typeface="Times New Roman" pitchFamily="18" charset="0"/>
                </a:endParaRPr>
              </a:p>
            </p:txBody>
          </p:sp>
          <p:sp>
            <p:nvSpPr>
              <p:cNvPr id="15" name="Rectangle 13"/>
              <p:cNvSpPr>
                <a:spLocks noChangeArrowheads="1"/>
              </p:cNvSpPr>
              <p:nvPr userDrawn="1"/>
            </p:nvSpPr>
            <p:spPr bwMode="auto">
              <a:xfrm>
                <a:off x="1081" y="1464"/>
                <a:ext cx="362" cy="399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eaLnBrk="1" hangingPunct="1">
                  <a:defRPr/>
                </a:pPr>
                <a:endParaRPr lang="en-US" sz="2400">
                  <a:latin typeface="Times New Roman" pitchFamily="18" charset="0"/>
                </a:endParaRPr>
              </a:p>
            </p:txBody>
          </p:sp>
          <p:sp>
            <p:nvSpPr>
              <p:cNvPr id="16" name="Rectangle 14"/>
              <p:cNvSpPr>
                <a:spLocks noChangeArrowheads="1"/>
              </p:cNvSpPr>
              <p:nvPr userDrawn="1"/>
            </p:nvSpPr>
            <p:spPr bwMode="auto">
              <a:xfrm>
                <a:off x="361" y="1857"/>
                <a:ext cx="363" cy="406"/>
              </a:xfrm>
              <a:prstGeom prst="rect">
                <a:avLst/>
              </a:prstGeom>
              <a:solidFill>
                <a:schemeClr val="folHlink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eaLnBrk="1" hangingPunct="1">
                  <a:defRPr/>
                </a:pPr>
                <a:endParaRPr lang="en-US" sz="2400">
                  <a:latin typeface="Times New Roman" pitchFamily="18" charset="0"/>
                </a:endParaRPr>
              </a:p>
            </p:txBody>
          </p:sp>
          <p:sp>
            <p:nvSpPr>
              <p:cNvPr id="17" name="Rectangle 15"/>
              <p:cNvSpPr>
                <a:spLocks noChangeArrowheads="1"/>
              </p:cNvSpPr>
              <p:nvPr userDrawn="1"/>
            </p:nvSpPr>
            <p:spPr bwMode="auto">
              <a:xfrm>
                <a:off x="719" y="1857"/>
                <a:ext cx="368" cy="406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eaLnBrk="1" hangingPunct="1">
                  <a:defRPr/>
                </a:pPr>
                <a:endParaRPr lang="en-US" sz="2400">
                  <a:latin typeface="Times New Roman" pitchFamily="18" charset="0"/>
                </a:endParaRPr>
              </a:p>
            </p:txBody>
          </p:sp>
        </p:grpSp>
      </p:grpSp>
      <p:sp>
        <p:nvSpPr>
          <p:cNvPr id="166931" name="Rectangle 19"/>
          <p:cNvSpPr>
            <a:spLocks noGrp="1" noChangeArrowheads="1"/>
          </p:cNvSpPr>
          <p:nvPr>
            <p:ph type="ctrTitle"/>
          </p:nvPr>
        </p:nvSpPr>
        <p:spPr>
          <a:xfrm>
            <a:off x="2971800" y="1828800"/>
            <a:ext cx="6019800" cy="2209800"/>
          </a:xfrm>
        </p:spPr>
        <p:txBody>
          <a:bodyPr/>
          <a:lstStyle>
            <a:lvl1pPr>
              <a:defRPr sz="50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6932" name="Rectangle 20"/>
          <p:cNvSpPr>
            <a:spLocks noGrp="1" noChangeArrowheads="1"/>
          </p:cNvSpPr>
          <p:nvPr>
            <p:ph type="subTitle" idx="1"/>
          </p:nvPr>
        </p:nvSpPr>
        <p:spPr>
          <a:xfrm>
            <a:off x="2971800" y="4267200"/>
            <a:ext cx="6019800" cy="17526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3400"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9" name="Rectangle 1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" name="Rectangle 1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1" name="Rectangle 1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09C36DE-6FE9-4DA6-A972-29DD6761561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22" name="Shape 15"/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304800" y="381000"/>
            <a:ext cx="1624272" cy="6201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FF76EAD-F205-4E77-AB84-74681ED0E58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457200"/>
            <a:ext cx="2057400" cy="54102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457200"/>
            <a:ext cx="6019800" cy="54102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D0F7354-D13B-4A94-AE18-CB3693E2518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bg>
      <p:bgPr>
        <a:solidFill>
          <a:schemeClr val="accent2"/>
        </a:solid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 txBox="1">
            <a:spLocks noGrp="1"/>
          </p:cNvSpPr>
          <p:nvPr>
            <p:ph type="title"/>
          </p:nvPr>
        </p:nvSpPr>
        <p:spPr>
          <a:xfrm>
            <a:off x="490250" y="701800"/>
            <a:ext cx="5604000" cy="54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sldNum" idx="12"/>
          </p:nvPr>
        </p:nvSpPr>
        <p:spPr>
          <a:xfrm>
            <a:off x="8497999" y="6251679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470083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831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sldNum" idx="12"/>
          </p:nvPr>
        </p:nvSpPr>
        <p:spPr>
          <a:xfrm>
            <a:off x="8497999" y="6251679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685183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6B11CEB-5935-45A2-851F-F74B7651AF2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FBBAA58-AB43-4C2C-B145-04A495959C5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81200"/>
            <a:ext cx="4038600" cy="388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4038600" cy="388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FC87B9B-7537-4761-B9FD-DBF406E18EC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F148EA1-12AB-4F40-9587-4796810D055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081740F-4D75-4574-8AB5-526834E6769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6DAC18A-18B4-480C-89DD-6C1803A0C88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4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01C37F-D2BF-4BF7-BD85-46A1C93A009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CA8DBB-1056-4DC3-AE98-9B4D427925D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5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Rectangle 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65891" name="Rectangle 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 Black" pitchFamily="34" charset="0"/>
              </a:defRPr>
            </a:lvl1pPr>
          </a:lstStyle>
          <a:p>
            <a:pPr>
              <a:defRPr/>
            </a:pPr>
            <a:fld id="{0BF27992-8B90-43BB-B319-F77235115FC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grpSp>
        <p:nvGrpSpPr>
          <p:cNvPr id="1028" name="Group 4"/>
          <p:cNvGrpSpPr>
            <a:grpSpLocks/>
          </p:cNvGrpSpPr>
          <p:nvPr/>
        </p:nvGrpSpPr>
        <p:grpSpPr bwMode="auto">
          <a:xfrm>
            <a:off x="0" y="0"/>
            <a:ext cx="9144000" cy="546100"/>
            <a:chOff x="0" y="0"/>
            <a:chExt cx="5760" cy="344"/>
          </a:xfrm>
        </p:grpSpPr>
        <p:sp>
          <p:nvSpPr>
            <p:cNvPr id="1033" name="Rectangle 5"/>
            <p:cNvSpPr>
              <a:spLocks noChangeArrowheads="1"/>
            </p:cNvSpPr>
            <p:nvPr/>
          </p:nvSpPr>
          <p:spPr bwMode="auto">
            <a:xfrm>
              <a:off x="0" y="0"/>
              <a:ext cx="180" cy="336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endParaRPr lang="en-US" sz="2400">
                <a:latin typeface="Times New Roman" pitchFamily="18" charset="0"/>
              </a:endParaRPr>
            </a:p>
          </p:txBody>
        </p:sp>
        <p:sp>
          <p:nvSpPr>
            <p:cNvPr id="1034" name="Rectangle 6"/>
            <p:cNvSpPr>
              <a:spLocks noChangeArrowheads="1"/>
            </p:cNvSpPr>
            <p:nvPr/>
          </p:nvSpPr>
          <p:spPr bwMode="auto">
            <a:xfrm>
              <a:off x="260" y="85"/>
              <a:ext cx="5500" cy="173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1" hangingPunct="1">
                <a:defRPr/>
              </a:pPr>
              <a:endParaRPr lang="en-US" sz="2400">
                <a:latin typeface="Times New Roman" pitchFamily="18" charset="0"/>
              </a:endParaRPr>
            </a:p>
          </p:txBody>
        </p:sp>
        <p:sp>
          <p:nvSpPr>
            <p:cNvPr id="1035" name="Rectangle 7"/>
            <p:cNvSpPr>
              <a:spLocks noChangeArrowheads="1"/>
            </p:cNvSpPr>
            <p:nvPr/>
          </p:nvSpPr>
          <p:spPr bwMode="auto">
            <a:xfrm>
              <a:off x="258" y="85"/>
              <a:ext cx="87" cy="89"/>
            </a:xfrm>
            <a:prstGeom prst="rect">
              <a:avLst/>
            </a:prstGeom>
            <a:solidFill>
              <a:schemeClr val="folHlink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1" hangingPunct="1">
                <a:defRPr/>
              </a:pPr>
              <a:endParaRPr lang="en-US">
                <a:solidFill>
                  <a:schemeClr val="hlink"/>
                </a:solidFill>
              </a:endParaRPr>
            </a:p>
          </p:txBody>
        </p:sp>
        <p:sp>
          <p:nvSpPr>
            <p:cNvPr id="1036" name="Rectangle 8"/>
            <p:cNvSpPr>
              <a:spLocks noChangeArrowheads="1"/>
            </p:cNvSpPr>
            <p:nvPr/>
          </p:nvSpPr>
          <p:spPr bwMode="auto">
            <a:xfrm>
              <a:off x="345" y="0"/>
              <a:ext cx="88" cy="87"/>
            </a:xfrm>
            <a:prstGeom prst="rect">
              <a:avLst/>
            </a:prstGeom>
            <a:solidFill>
              <a:schemeClr val="folHlink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1" hangingPunct="1">
                <a:defRPr/>
              </a:pPr>
              <a:endParaRPr lang="en-US">
                <a:solidFill>
                  <a:schemeClr val="hlink"/>
                </a:solidFill>
              </a:endParaRPr>
            </a:p>
          </p:txBody>
        </p:sp>
        <p:sp>
          <p:nvSpPr>
            <p:cNvPr id="1037" name="Rectangle 9"/>
            <p:cNvSpPr>
              <a:spLocks noChangeArrowheads="1"/>
            </p:cNvSpPr>
            <p:nvPr/>
          </p:nvSpPr>
          <p:spPr bwMode="auto">
            <a:xfrm>
              <a:off x="345" y="85"/>
              <a:ext cx="88" cy="89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1" hangingPunct="1">
                <a:defRPr/>
              </a:pPr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038" name="Rectangle 10"/>
            <p:cNvSpPr>
              <a:spLocks noChangeArrowheads="1"/>
            </p:cNvSpPr>
            <p:nvPr/>
          </p:nvSpPr>
          <p:spPr bwMode="auto">
            <a:xfrm>
              <a:off x="173" y="173"/>
              <a:ext cx="86" cy="87"/>
            </a:xfrm>
            <a:prstGeom prst="rect">
              <a:avLst/>
            </a:prstGeom>
            <a:solidFill>
              <a:schemeClr val="folHlink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1" hangingPunct="1">
                <a:defRPr/>
              </a:pPr>
              <a:endParaRPr lang="en-US">
                <a:solidFill>
                  <a:schemeClr val="hlink"/>
                </a:solidFill>
              </a:endParaRPr>
            </a:p>
          </p:txBody>
        </p:sp>
        <p:sp>
          <p:nvSpPr>
            <p:cNvPr id="1039" name="Rectangle 11"/>
            <p:cNvSpPr>
              <a:spLocks noChangeArrowheads="1"/>
            </p:cNvSpPr>
            <p:nvPr/>
          </p:nvSpPr>
          <p:spPr bwMode="auto">
            <a:xfrm>
              <a:off x="83" y="86"/>
              <a:ext cx="89" cy="87"/>
            </a:xfrm>
            <a:prstGeom prst="rect">
              <a:avLst/>
            </a:prstGeom>
            <a:solidFill>
              <a:schemeClr val="bg2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1" hangingPunct="1">
                <a:defRPr/>
              </a:pPr>
              <a:endParaRPr lang="en-US" sz="2400">
                <a:latin typeface="Times New Roman" pitchFamily="18" charset="0"/>
              </a:endParaRPr>
            </a:p>
          </p:txBody>
        </p:sp>
        <p:sp>
          <p:nvSpPr>
            <p:cNvPr id="1040" name="Rectangle 12"/>
            <p:cNvSpPr>
              <a:spLocks noChangeArrowheads="1"/>
            </p:cNvSpPr>
            <p:nvPr/>
          </p:nvSpPr>
          <p:spPr bwMode="auto">
            <a:xfrm>
              <a:off x="258" y="171"/>
              <a:ext cx="87" cy="87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1" hangingPunct="1">
                <a:defRPr/>
              </a:pPr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041" name="Rectangle 13"/>
            <p:cNvSpPr>
              <a:spLocks noChangeArrowheads="1"/>
            </p:cNvSpPr>
            <p:nvPr/>
          </p:nvSpPr>
          <p:spPr bwMode="auto">
            <a:xfrm>
              <a:off x="173" y="258"/>
              <a:ext cx="86" cy="86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1" hangingPunct="1">
                <a:defRPr/>
              </a:pPr>
              <a:endParaRPr lang="en-US">
                <a:solidFill>
                  <a:schemeClr val="accent2"/>
                </a:solidFill>
              </a:endParaRPr>
            </a:p>
          </p:txBody>
        </p:sp>
      </p:grpSp>
      <p:sp>
        <p:nvSpPr>
          <p:cNvPr id="1029" name="Rectangle 14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457200"/>
            <a:ext cx="8229600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30" name="Rectangle 15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981200"/>
            <a:ext cx="8229600" cy="388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65904" name="Rectangle 1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pPr>
              <a:defRPr/>
            </a:pPr>
            <a:endParaRPr lang="en-US"/>
          </a:p>
        </p:txBody>
      </p:sp>
      <p:pic>
        <p:nvPicPr>
          <p:cNvPr id="18" name="Shape 15"/>
          <p:cNvPicPr preferRelativeResize="0"/>
          <p:nvPr userDrawn="1"/>
        </p:nvPicPr>
        <p:blipFill rotWithShape="1">
          <a:blip r:embed="rId15">
            <a:alphaModFix/>
          </a:blip>
          <a:srcRect/>
          <a:stretch/>
        </p:blipFill>
        <p:spPr>
          <a:xfrm>
            <a:off x="7924800" y="76200"/>
            <a:ext cx="1144452" cy="387892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013" r:id="rId1"/>
    <p:sldLayoutId id="2147484003" r:id="rId2"/>
    <p:sldLayoutId id="2147484004" r:id="rId3"/>
    <p:sldLayoutId id="2147484005" r:id="rId4"/>
    <p:sldLayoutId id="2147484006" r:id="rId5"/>
    <p:sldLayoutId id="2147484007" r:id="rId6"/>
    <p:sldLayoutId id="2147484008" r:id="rId7"/>
    <p:sldLayoutId id="2147484009" r:id="rId8"/>
    <p:sldLayoutId id="2147484010" r:id="rId9"/>
    <p:sldLayoutId id="2147484011" r:id="rId10"/>
    <p:sldLayoutId id="2147484012" r:id="rId11"/>
    <p:sldLayoutId id="2147484014" r:id="rId12"/>
    <p:sldLayoutId id="2147484015" r:id="rId13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75000"/>
        <a:buFont typeface="Wingdings" pitchFamily="2" charset="2"/>
        <a:buChar char="n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80000"/>
        <a:buFont typeface="Wingdings" pitchFamily="2" charset="2"/>
        <a:buChar char="¨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¨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jp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11.jpe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4" Type="http://schemas.openxmlformats.org/officeDocument/2006/relationships/image" Target="../media/image14.jpeg"/><Relationship Id="rId5" Type="http://schemas.openxmlformats.org/officeDocument/2006/relationships/image" Target="../media/image15.jpeg"/><Relationship Id="rId6" Type="http://schemas.openxmlformats.org/officeDocument/2006/relationships/image" Target="../media/image16.png"/><Relationship Id="rId7" Type="http://schemas.openxmlformats.org/officeDocument/2006/relationships/oleObject" Target="../embeddings/oleObject2.bin"/><Relationship Id="rId8" Type="http://schemas.openxmlformats.org/officeDocument/2006/relationships/image" Target="../media/image12.emf"/><Relationship Id="rId9" Type="http://schemas.openxmlformats.org/officeDocument/2006/relationships/image" Target="../media/image17.jpeg"/><Relationship Id="rId10" Type="http://schemas.openxmlformats.org/officeDocument/2006/relationships/image" Target="../media/image18.jpeg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4" Type="http://schemas.openxmlformats.org/officeDocument/2006/relationships/image" Target="../media/image21.jpeg"/><Relationship Id="rId5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4" Type="http://schemas.openxmlformats.org/officeDocument/2006/relationships/image" Target="../media/image25.jpeg"/><Relationship Id="rId5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Relationship Id="rId3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Relationship Id="rId3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gif"/><Relationship Id="rId4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spectrumlocalnews.com/nys/capital-region/news/2018/04/25/college-students-showcase-technology-to-help-disabled-workers-" TargetMode="External"/><Relationship Id="rId4" Type="http://schemas.openxmlformats.org/officeDocument/2006/relationships/hyperlink" Target="http://www-cs.engr.ccny.cuny.edu/~zhu/AVR4ASD-CREATE-2nd-place-prize-2018.pdf" TargetMode="External"/><Relationship Id="rId5" Type="http://schemas.openxmlformats.org/officeDocument/2006/relationships/hyperlink" Target="https://www.ccny.cuny.edu/news/ccny-students-create-new-ways-eliminate-workplace-barriers-people-disabilities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createnysid.net/cuny-city-college-2017-2018.html" TargetMode="Externa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iki.ccvcl.org" TargetMode="External"/><Relationship Id="rId3" Type="http://schemas.openxmlformats.org/officeDocument/2006/relationships/hyperlink" Target="https://www.nysid.org/create/projects/" TargetMode="Externa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4" Type="http://schemas.openxmlformats.org/officeDocument/2006/relationships/image" Target="../media/image2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who.int/mediacentre/factsheets/fs282/en/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sz="2000" b="1" dirty="0" smtClean="0"/>
              <a:t>CS/CpE/EE/BIC Joint Senior Design Program</a:t>
            </a:r>
            <a:r>
              <a:rPr lang="en-US" sz="2000" dirty="0" smtClean="0"/>
              <a:t> </a:t>
            </a:r>
            <a:r>
              <a:rPr lang="en-US" sz="4000" dirty="0" smtClean="0"/>
              <a:t/>
            </a:r>
            <a:br>
              <a:rPr lang="en-US" sz="4000" dirty="0" smtClean="0"/>
            </a:br>
            <a:r>
              <a:rPr lang="en" sz="4000" b="1" dirty="0"/>
              <a:t>BAT: Branding Assistive Technology for Social Good</a:t>
            </a:r>
            <a:r>
              <a:rPr lang="en-US" sz="4000" b="1" dirty="0" smtClean="0"/>
              <a:t> 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81000" y="4267200"/>
            <a:ext cx="8610600" cy="2286000"/>
          </a:xfrm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sz="1800" dirty="0" smtClean="0">
              <a:solidFill>
                <a:srgbClr val="008000"/>
              </a:solidFill>
            </a:endParaRPr>
          </a:p>
          <a:p>
            <a:pPr eaLnBrk="1" hangingPunct="1">
              <a:spcBef>
                <a:spcPct val="0"/>
              </a:spcBef>
            </a:pPr>
            <a:r>
              <a:rPr lang="en" sz="1800" dirty="0" smtClean="0">
                <a:solidFill>
                  <a:srgbClr val="008000"/>
                </a:solidFill>
              </a:rPr>
              <a:t>PI</a:t>
            </a:r>
            <a:r>
              <a:rPr lang="en" sz="1800" dirty="0">
                <a:solidFill>
                  <a:srgbClr val="008000"/>
                </a:solidFill>
              </a:rPr>
              <a:t>: Zhigang Zhu, Kayser Chair Professor of Computer Science, </a:t>
            </a:r>
            <a:r>
              <a:rPr lang="en-US" sz="1800" dirty="0">
                <a:solidFill>
                  <a:srgbClr val="008000"/>
                </a:solidFill>
              </a:rPr>
              <a:t>GSOE</a:t>
            </a:r>
            <a:r>
              <a:rPr lang="en" sz="1800" dirty="0">
                <a:solidFill>
                  <a:srgbClr val="008000"/>
                </a:solidFill>
              </a:rPr>
              <a:t>, CCNY</a:t>
            </a:r>
            <a:br>
              <a:rPr lang="en" sz="1800" dirty="0">
                <a:solidFill>
                  <a:srgbClr val="008000"/>
                </a:solidFill>
              </a:rPr>
            </a:br>
            <a:endParaRPr lang="en-US" sz="1800" dirty="0" smtClean="0">
              <a:solidFill>
                <a:srgbClr val="008000"/>
              </a:solidFill>
            </a:endParaRPr>
          </a:p>
          <a:p>
            <a:pPr eaLnBrk="1" hangingPunct="1">
              <a:spcBef>
                <a:spcPct val="0"/>
              </a:spcBef>
            </a:pPr>
            <a:r>
              <a:rPr lang="en" sz="1800" dirty="0" smtClean="0">
                <a:solidFill>
                  <a:srgbClr val="0000FF"/>
                </a:solidFill>
              </a:rPr>
              <a:t>Co-PI</a:t>
            </a:r>
            <a:r>
              <a:rPr lang="en" sz="1800" dirty="0">
                <a:solidFill>
                  <a:srgbClr val="0000FF"/>
                </a:solidFill>
              </a:rPr>
              <a:t>: Gerardo A Blumenkrantz, Associate Professor, Media &amp; Communication Arts, Branding + Integrated Communications (BIC) Creative Track, CCNY</a:t>
            </a:r>
            <a:br>
              <a:rPr lang="en" sz="1800" dirty="0">
                <a:solidFill>
                  <a:srgbClr val="0000FF"/>
                </a:solidFill>
              </a:rPr>
            </a:br>
            <a:endParaRPr lang="en-US" sz="1800" dirty="0" smtClean="0">
              <a:solidFill>
                <a:srgbClr val="0000FF"/>
              </a:solidFill>
            </a:endParaRPr>
          </a:p>
          <a:p>
            <a:pPr eaLnBrk="1" hangingPunct="1">
              <a:spcBef>
                <a:spcPct val="0"/>
              </a:spcBef>
            </a:pPr>
            <a:r>
              <a:rPr lang="en" sz="1800" dirty="0" smtClean="0">
                <a:solidFill>
                  <a:srgbClr val="FF6600"/>
                </a:solidFill>
              </a:rPr>
              <a:t>Co-PI</a:t>
            </a:r>
            <a:r>
              <a:rPr lang="en" sz="1800" dirty="0">
                <a:solidFill>
                  <a:srgbClr val="FF6600"/>
                </a:solidFill>
              </a:rPr>
              <a:t>: Devin Voorsanger, Managing Director, Zahn Innovation Center</a:t>
            </a:r>
            <a:endParaRPr lang="en-US" sz="1800" dirty="0" smtClean="0">
              <a:solidFill>
                <a:srgbClr val="7030A0"/>
              </a:solidFill>
            </a:endParaRPr>
          </a:p>
        </p:txBody>
      </p:sp>
      <p:sp>
        <p:nvSpPr>
          <p:cNvPr id="3076" name="Text Box 6"/>
          <p:cNvSpPr txBox="1">
            <a:spLocks noChangeArrowheads="1"/>
          </p:cNvSpPr>
          <p:nvPr/>
        </p:nvSpPr>
        <p:spPr bwMode="auto">
          <a:xfrm>
            <a:off x="1981200" y="381000"/>
            <a:ext cx="3657600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b="1" dirty="0"/>
              <a:t>CSc 59866/59867 Capstone I/II Fall </a:t>
            </a:r>
            <a:r>
              <a:rPr lang="en-US" b="1" dirty="0" smtClean="0"/>
              <a:t>2019-</a:t>
            </a:r>
            <a:r>
              <a:rPr lang="en-US" b="1" dirty="0"/>
              <a:t>Spring </a:t>
            </a:r>
            <a:r>
              <a:rPr lang="en-US" b="1" dirty="0" smtClean="0"/>
              <a:t>2020</a:t>
            </a:r>
            <a:endParaRPr lang="en-US" dirty="0"/>
          </a:p>
        </p:txBody>
      </p:sp>
      <p:sp>
        <p:nvSpPr>
          <p:cNvPr id="3077" name="TextBox 4"/>
          <p:cNvSpPr txBox="1">
            <a:spLocks noChangeArrowheads="1"/>
          </p:cNvSpPr>
          <p:nvPr/>
        </p:nvSpPr>
        <p:spPr bwMode="auto">
          <a:xfrm>
            <a:off x="4572000" y="1066800"/>
            <a:ext cx="43434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3600" dirty="0" smtClean="0"/>
              <a:t>Project Showcases</a:t>
            </a:r>
            <a:endParaRPr lang="en-US" sz="3600" dirty="0"/>
          </a:p>
        </p:txBody>
      </p:sp>
    </p:spTree>
  </p:cSld>
  <p:clrMapOvr>
    <a:masterClrMapping/>
  </p:clrMapOvr>
  <p:transition xmlns:p14="http://schemas.microsoft.com/office/powerpoint/2010/main" advTm="19781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CSUN 2018 Assistive Tech</a:t>
            </a:r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76200" y="1458846"/>
            <a:ext cx="8763000" cy="5406772"/>
            <a:chOff x="76200" y="1458846"/>
            <a:chExt cx="8763000" cy="5406772"/>
          </a:xfrm>
        </p:grpSpPr>
        <p:pic>
          <p:nvPicPr>
            <p:cNvPr id="5" name="Picture 4" descr="CSUN-2018-Icons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400" y="1458846"/>
              <a:ext cx="8534400" cy="5406772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228600" y="2590800"/>
              <a:ext cx="84716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err="1" smtClean="0"/>
                <a:t>Orcam</a:t>
              </a:r>
              <a:r>
                <a:rPr lang="en-US" sz="1200" dirty="0" smtClean="0"/>
                <a:t> </a:t>
              </a:r>
              <a:r>
                <a:rPr lang="en-US" sz="1200" dirty="0" err="1" smtClean="0"/>
                <a:t>MyEye</a:t>
              </a:r>
              <a:r>
                <a:rPr lang="en-US" sz="1200" dirty="0" smtClean="0"/>
                <a:t> 2.0    HIMs Braille </a:t>
              </a:r>
              <a:r>
                <a:rPr lang="en-US" sz="1200" dirty="0" err="1" smtClean="0"/>
                <a:t>Notetaker</a:t>
              </a:r>
              <a:r>
                <a:rPr lang="en-US" sz="1200" dirty="0" smtClean="0"/>
                <a:t>       Microsoft Accessibility     </a:t>
              </a:r>
              <a:r>
                <a:rPr lang="en-US" sz="1200" dirty="0" err="1" smtClean="0"/>
                <a:t>aira</a:t>
              </a:r>
              <a:r>
                <a:rPr lang="en-US" sz="1200" dirty="0" smtClean="0"/>
                <a:t> – visual interpreter       Google Accessibility   </a:t>
              </a:r>
              <a:endParaRPr lang="en-US" sz="1200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6200" y="4495800"/>
              <a:ext cx="8763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HIMs Lifestyle Innovation  Argus II Retinal Prosthesis  CYBER EYEZ           </a:t>
              </a:r>
              <a:r>
                <a:rPr lang="en-US" sz="1200" dirty="0" err="1" smtClean="0"/>
                <a:t>BrianPort</a:t>
              </a:r>
              <a:r>
                <a:rPr lang="en-US" sz="1200" dirty="0" smtClean="0"/>
                <a:t> Oral Vision Add   BLE Dot Watch $299   </a:t>
              </a:r>
              <a:endParaRPr lang="en-US" sz="1200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52400" y="6324600"/>
              <a:ext cx="86106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BLE Dot Watch            Braille transcription           Open Access Tech, Inc.      </a:t>
              </a:r>
              <a:r>
                <a:rPr lang="en-US" sz="1200" dirty="0" err="1" smtClean="0"/>
                <a:t>Orcam</a:t>
              </a:r>
              <a:r>
                <a:rPr lang="en-US" sz="1200" dirty="0" smtClean="0"/>
                <a:t> </a:t>
              </a:r>
              <a:r>
                <a:rPr lang="en-US" sz="1200" dirty="0" err="1"/>
                <a:t>MyEye</a:t>
              </a:r>
              <a:r>
                <a:rPr lang="en-US" sz="1200" dirty="0"/>
                <a:t> 2.0</a:t>
              </a:r>
              <a:r>
                <a:rPr lang="en-US" sz="1200" dirty="0" smtClean="0"/>
                <a:t>           Microsoft Demo      </a:t>
              </a:r>
              <a:endParaRPr 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3434535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38"/>
          <p:cNvSpPr>
            <a:spLocks noGrp="1" noChangeArrowheads="1"/>
          </p:cNvSpPr>
          <p:nvPr>
            <p:ph type="title"/>
          </p:nvPr>
        </p:nvSpPr>
        <p:spPr>
          <a:xfrm>
            <a:off x="457200" y="228600"/>
            <a:ext cx="8229600" cy="1219200"/>
          </a:xfrm>
        </p:spPr>
        <p:txBody>
          <a:bodyPr/>
          <a:lstStyle/>
          <a:p>
            <a:pPr eaLnBrk="1" hangingPunct="1"/>
            <a:r>
              <a:rPr lang="en-US" smtClean="0"/>
              <a:t>Our Goals/Objectives</a:t>
            </a:r>
          </a:p>
        </p:txBody>
      </p:sp>
      <p:sp>
        <p:nvSpPr>
          <p:cNvPr id="11267" name="Rectangle 39"/>
          <p:cNvSpPr>
            <a:spLocks noGrp="1" noChangeArrowheads="1"/>
          </p:cNvSpPr>
          <p:nvPr>
            <p:ph type="body" idx="1"/>
          </p:nvPr>
        </p:nvSpPr>
        <p:spPr>
          <a:xfrm>
            <a:off x="228600" y="1295400"/>
            <a:ext cx="8610600" cy="54102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Clr>
                <a:schemeClr val="accent2"/>
              </a:buClr>
              <a:buSzPct val="90000"/>
              <a:buFont typeface="Arial" charset="0"/>
              <a:buChar char="•"/>
            </a:pPr>
            <a:r>
              <a:rPr lang="en-US" dirty="0" smtClean="0"/>
              <a:t>Goal:</a:t>
            </a:r>
          </a:p>
          <a:p>
            <a:pPr lvl="1" eaLnBrk="1" hangingPunct="1">
              <a:lnSpc>
                <a:spcPct val="90000"/>
              </a:lnSpc>
              <a:buSzPct val="90000"/>
              <a:buFont typeface="Wingdings" pitchFamily="2" charset="2"/>
              <a:buNone/>
            </a:pPr>
            <a:r>
              <a:rPr lang="en-US" dirty="0" smtClean="0">
                <a:solidFill>
                  <a:srgbClr val="0000FF"/>
                </a:solidFill>
              </a:rPr>
              <a:t>Modeling </a:t>
            </a:r>
          </a:p>
          <a:p>
            <a:pPr lvl="1" eaLnBrk="1" hangingPunct="1">
              <a:lnSpc>
                <a:spcPct val="90000"/>
              </a:lnSpc>
              <a:buSzPct val="90000"/>
              <a:buFont typeface="Wingdings" pitchFamily="2" charset="2"/>
              <a:buNone/>
            </a:pPr>
            <a:r>
              <a:rPr lang="en-US" dirty="0" smtClean="0">
                <a:solidFill>
                  <a:srgbClr val="0000FF"/>
                </a:solidFill>
              </a:rPr>
              <a:t>	</a:t>
            </a:r>
            <a:r>
              <a:rPr lang="en-US" dirty="0" smtClean="0">
                <a:solidFill>
                  <a:srgbClr val="800000"/>
                </a:solidFill>
              </a:rPr>
              <a:t>Sensing</a:t>
            </a:r>
          </a:p>
          <a:p>
            <a:pPr lvl="1" eaLnBrk="1" hangingPunct="1">
              <a:lnSpc>
                <a:spcPct val="90000"/>
              </a:lnSpc>
              <a:buSzPct val="90000"/>
              <a:buFont typeface="Wingdings" pitchFamily="2" charset="2"/>
              <a:buNone/>
            </a:pPr>
            <a:r>
              <a:rPr lang="en-US" dirty="0" smtClean="0">
                <a:solidFill>
                  <a:srgbClr val="800000"/>
                </a:solidFill>
              </a:rPr>
              <a:t>	Mind &amp; </a:t>
            </a:r>
            <a:br>
              <a:rPr lang="en-US" dirty="0" smtClean="0">
                <a:solidFill>
                  <a:srgbClr val="800000"/>
                </a:solidFill>
              </a:rPr>
            </a:br>
            <a:r>
              <a:rPr lang="en-US" dirty="0" smtClean="0">
                <a:solidFill>
                  <a:srgbClr val="800000"/>
                </a:solidFill>
              </a:rPr>
              <a:t>Action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</a:p>
          <a:p>
            <a:pPr lvl="1" eaLnBrk="1" hangingPunct="1">
              <a:lnSpc>
                <a:spcPct val="90000"/>
              </a:lnSpc>
              <a:buSzPct val="90000"/>
              <a:buFont typeface="Wingdings" pitchFamily="2" charset="2"/>
              <a:buNone/>
            </a:pPr>
            <a:r>
              <a:rPr lang="en-US" dirty="0" smtClean="0">
                <a:solidFill>
                  <a:srgbClr val="0000FF"/>
                </a:solidFill>
              </a:rPr>
              <a:t>for People in Needs</a:t>
            </a:r>
            <a:endParaRPr lang="en-US" sz="2000" dirty="0" smtClean="0"/>
          </a:p>
          <a:p>
            <a:pPr eaLnBrk="1" hangingPunct="1">
              <a:lnSpc>
                <a:spcPct val="90000"/>
              </a:lnSpc>
              <a:buClr>
                <a:schemeClr val="accent2"/>
              </a:buClr>
              <a:buSzPct val="90000"/>
              <a:buFont typeface="Arial" charset="0"/>
              <a:buChar char="•"/>
            </a:pPr>
            <a:r>
              <a:rPr lang="en-US" dirty="0" smtClean="0"/>
              <a:t>Objectives:</a:t>
            </a:r>
          </a:p>
          <a:p>
            <a:pPr lvl="1" eaLnBrk="1" hangingPunct="1">
              <a:lnSpc>
                <a:spcPct val="90000"/>
              </a:lnSpc>
              <a:buSzPct val="90000"/>
              <a:buFont typeface="Arial" charset="0"/>
              <a:buChar char="•"/>
            </a:pPr>
            <a:r>
              <a:rPr lang="en-US" sz="2000" dirty="0" smtClean="0"/>
              <a:t>Use </a:t>
            </a:r>
            <a:r>
              <a:rPr lang="en-US" sz="2000" dirty="0" smtClean="0">
                <a:solidFill>
                  <a:srgbClr val="0000FF"/>
                </a:solidFill>
              </a:rPr>
              <a:t>multimodal, passive and unobtrusive</a:t>
            </a:r>
            <a:r>
              <a:rPr lang="en-US" sz="2000" dirty="0" smtClean="0"/>
              <a:t> techniques to help visually impaired people avoid obstacles and perform sign reading.</a:t>
            </a:r>
          </a:p>
          <a:p>
            <a:pPr lvl="1" eaLnBrk="1" hangingPunct="1">
              <a:lnSpc>
                <a:spcPct val="90000"/>
              </a:lnSpc>
              <a:buSzPct val="90000"/>
              <a:buFont typeface="Arial" charset="0"/>
              <a:buChar char="•"/>
            </a:pPr>
            <a:r>
              <a:rPr lang="en-US" sz="2000" dirty="0" smtClean="0"/>
              <a:t>Study issues in </a:t>
            </a:r>
            <a:r>
              <a:rPr lang="en-US" sz="2000" dirty="0" smtClean="0">
                <a:solidFill>
                  <a:srgbClr val="0000FF"/>
                </a:solidFill>
              </a:rPr>
              <a:t>human-machine collaborations </a:t>
            </a:r>
            <a:r>
              <a:rPr lang="en-US" sz="2000" dirty="0" smtClean="0"/>
              <a:t>in sensing, computing, display (presentation) and action</a:t>
            </a:r>
          </a:p>
          <a:p>
            <a:pPr lvl="1" eaLnBrk="1" hangingPunct="1">
              <a:lnSpc>
                <a:spcPct val="90000"/>
              </a:lnSpc>
              <a:buSzPct val="90000"/>
              <a:buFont typeface="Arial" charset="0"/>
              <a:buChar char="•"/>
            </a:pPr>
            <a:r>
              <a:rPr lang="en-US" sz="2000" dirty="0" smtClean="0"/>
              <a:t>Compare </a:t>
            </a:r>
            <a:r>
              <a:rPr lang="en-US" sz="2000" dirty="0" smtClean="0">
                <a:solidFill>
                  <a:srgbClr val="0000FF"/>
                </a:solidFill>
              </a:rPr>
              <a:t>different approaches </a:t>
            </a:r>
            <a:r>
              <a:rPr lang="en-US" sz="2000" dirty="0" smtClean="0"/>
              <a:t>for system cost, energy consumption, computational cost and effectiveness </a:t>
            </a:r>
          </a:p>
        </p:txBody>
      </p:sp>
      <p:pic>
        <p:nvPicPr>
          <p:cNvPr id="11268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0" y="1143000"/>
            <a:ext cx="4368800" cy="327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xmlns:p14="http://schemas.microsoft.com/office/powerpoint/2010/main" advTm="20281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7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Outline </a:t>
            </a:r>
          </a:p>
        </p:txBody>
      </p:sp>
      <p:sp>
        <p:nvSpPr>
          <p:cNvPr id="409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Background</a:t>
            </a:r>
          </a:p>
          <a:p>
            <a:r>
              <a:rPr lang="en-US" dirty="0" smtClean="0">
                <a:solidFill>
                  <a:srgbClr val="0000FF"/>
                </a:solidFill>
              </a:rPr>
              <a:t>Course Organization</a:t>
            </a:r>
          </a:p>
          <a:p>
            <a:r>
              <a:rPr lang="en-US" dirty="0" smtClean="0"/>
              <a:t>Highlights of Past Projects</a:t>
            </a:r>
          </a:p>
          <a:p>
            <a:r>
              <a:rPr lang="en-US" dirty="0" smtClean="0"/>
              <a:t>Reading List on MAP-AT</a:t>
            </a:r>
          </a:p>
          <a:p>
            <a:r>
              <a:rPr lang="en-US" dirty="0"/>
              <a:t>Project Topics of This Year</a:t>
            </a:r>
          </a:p>
          <a:p>
            <a:endParaRPr lang="en-US" dirty="0" smtClean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118;p20"/>
          <p:cNvSpPr txBox="1">
            <a:spLocks/>
          </p:cNvSpPr>
          <p:nvPr/>
        </p:nvSpPr>
        <p:spPr>
          <a:xfrm>
            <a:off x="485875" y="352633"/>
            <a:ext cx="8183700" cy="19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aleway"/>
              <a:buNone/>
              <a:defRPr sz="48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aleway"/>
              <a:buNone/>
              <a:defRPr sz="48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aleway"/>
              <a:buNone/>
              <a:defRPr sz="48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aleway"/>
              <a:buNone/>
              <a:defRPr sz="48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aleway"/>
              <a:buNone/>
              <a:defRPr sz="48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aleway"/>
              <a:buNone/>
              <a:defRPr sz="48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aleway"/>
              <a:buNone/>
              <a:defRPr sz="48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aleway"/>
              <a:buNone/>
              <a:defRPr sz="48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aleway"/>
              <a:buNone/>
              <a:defRPr sz="48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" sz="3600" dirty="0" smtClean="0">
                <a:solidFill>
                  <a:srgbClr val="800000"/>
                </a:solidFill>
              </a:rPr>
              <a:t>BAT: Branding Assistive Technology for Social Good</a:t>
            </a:r>
            <a:endParaRPr lang="en" dirty="0">
              <a:solidFill>
                <a:srgbClr val="800000"/>
              </a:solidFill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5281356" y="2589525"/>
            <a:ext cx="2635718" cy="1940015"/>
            <a:chOff x="5414502" y="1839963"/>
            <a:chExt cx="2635718" cy="1924724"/>
          </a:xfrm>
        </p:grpSpPr>
        <p:pic>
          <p:nvPicPr>
            <p:cNvPr id="4" name="Picture 3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424153" y="1839963"/>
              <a:ext cx="2626067" cy="186796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14502" y="3060522"/>
              <a:ext cx="741239" cy="704165"/>
            </a:xfrm>
            <a:prstGeom prst="rect">
              <a:avLst/>
            </a:prstGeom>
          </p:spPr>
        </p:pic>
      </p:grpSp>
      <p:pic>
        <p:nvPicPr>
          <p:cNvPr id="10" name="Google Shape;66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5876" y="3045962"/>
            <a:ext cx="3096651" cy="1082154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/>
          <p:cNvSpPr txBox="1"/>
          <p:nvPr/>
        </p:nvSpPr>
        <p:spPr>
          <a:xfrm>
            <a:off x="3838112" y="2589525"/>
            <a:ext cx="90361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>
                <a:solidFill>
                  <a:srgbClr val="FF6600"/>
                </a:solidFill>
              </a:rPr>
              <a:t>+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601934" y="5619276"/>
            <a:ext cx="7941599" cy="719404"/>
            <a:chOff x="601933" y="4214456"/>
            <a:chExt cx="7941599" cy="713734"/>
          </a:xfrm>
        </p:grpSpPr>
        <p:pic>
          <p:nvPicPr>
            <p:cNvPr id="13" name="Picture 12" descr="lighthouse-guild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1933" y="4325319"/>
              <a:ext cx="2913881" cy="475281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698584" y="4214456"/>
              <a:ext cx="1103385" cy="649939"/>
            </a:xfrm>
            <a:prstGeom prst="rect">
              <a:avLst/>
            </a:prstGeom>
            <a:solidFill>
              <a:srgbClr val="3366FF"/>
            </a:solidFill>
          </p:spPr>
        </p:pic>
        <p:pic>
          <p:nvPicPr>
            <p:cNvPr id="15" name="NYSCB.png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6166460" y="4312914"/>
              <a:ext cx="2377072" cy="551481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8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974427" y="4214456"/>
              <a:ext cx="1110093" cy="713734"/>
            </a:xfrm>
            <a:prstGeom prst="rect">
              <a:avLst/>
            </a:prstGeom>
          </p:spPr>
        </p:pic>
      </p:grpSp>
      <p:sp>
        <p:nvSpPr>
          <p:cNvPr id="17" name="TextBox 16"/>
          <p:cNvSpPr txBox="1"/>
          <p:nvPr/>
        </p:nvSpPr>
        <p:spPr>
          <a:xfrm>
            <a:off x="4008317" y="4675427"/>
            <a:ext cx="78328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rgbClr val="FF6600"/>
                </a:solidFill>
              </a:rPr>
              <a:t>for</a:t>
            </a:r>
            <a:endParaRPr lang="en-US" sz="4000" dirty="0">
              <a:solidFill>
                <a:srgbClr val="FF6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0392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Assignments </a:t>
            </a:r>
            <a:br>
              <a:rPr lang="en-US" dirty="0" smtClean="0"/>
            </a:br>
            <a:r>
              <a:rPr lang="mr-IN" sz="2400" dirty="0" smtClean="0"/>
              <a:t>–</a:t>
            </a:r>
            <a:r>
              <a:rPr lang="en-US" sz="2400" dirty="0" smtClean="0"/>
              <a:t> Fall 2019 (Due in 1~2 weeks)</a:t>
            </a:r>
            <a:endParaRPr lang="en-US" sz="24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1700" y="2133599"/>
            <a:ext cx="8520600" cy="3958233"/>
          </a:xfrm>
        </p:spPr>
        <p:txBody>
          <a:bodyPr/>
          <a:lstStyle/>
          <a:p>
            <a:pPr>
              <a:buFont typeface="Wingdings" charset="2"/>
              <a:buChar char="q"/>
            </a:pPr>
            <a:r>
              <a:rPr lang="en-US" sz="2000" dirty="0" smtClean="0">
                <a:solidFill>
                  <a:schemeClr val="bg2"/>
                </a:solidFill>
              </a:rPr>
              <a:t>09/09. A1. Resume with Project Topic(s) and Teaming </a:t>
            </a:r>
            <a:r>
              <a:rPr lang="mr-IN" sz="2000" dirty="0" smtClean="0">
                <a:solidFill>
                  <a:srgbClr val="008000"/>
                </a:solidFill>
              </a:rPr>
              <a:t>–</a:t>
            </a:r>
            <a:r>
              <a:rPr lang="en-US" sz="2000" dirty="0" smtClean="0">
                <a:solidFill>
                  <a:srgbClr val="008000"/>
                </a:solidFill>
              </a:rPr>
              <a:t> 10%</a:t>
            </a:r>
          </a:p>
          <a:p>
            <a:pPr>
              <a:buFont typeface="Wingdings" charset="2"/>
              <a:buChar char="q"/>
            </a:pPr>
            <a:r>
              <a:rPr lang="en-US" sz="2000" dirty="0" smtClean="0">
                <a:solidFill>
                  <a:schemeClr val="bg2"/>
                </a:solidFill>
              </a:rPr>
              <a:t>09/23. A2. </a:t>
            </a:r>
            <a:r>
              <a:rPr lang="en-US" sz="2000" dirty="0">
                <a:solidFill>
                  <a:srgbClr val="0000FF"/>
                </a:solidFill>
              </a:rPr>
              <a:t>E-Proposals</a:t>
            </a:r>
            <a:r>
              <a:rPr lang="en-US" sz="2000" dirty="0" smtClean="0">
                <a:solidFill>
                  <a:schemeClr val="bg2"/>
                </a:solidFill>
              </a:rPr>
              <a:t> in wiki and quad chart </a:t>
            </a:r>
            <a:r>
              <a:rPr lang="mr-IN" sz="2000" dirty="0" smtClean="0">
                <a:solidFill>
                  <a:srgbClr val="008000"/>
                </a:solidFill>
              </a:rPr>
              <a:t>–</a:t>
            </a:r>
            <a:r>
              <a:rPr lang="en-US" sz="2000" dirty="0" smtClean="0">
                <a:solidFill>
                  <a:srgbClr val="008000"/>
                </a:solidFill>
              </a:rPr>
              <a:t> 10%</a:t>
            </a:r>
          </a:p>
          <a:p>
            <a:pPr>
              <a:buFont typeface="Wingdings" charset="2"/>
              <a:buChar char="q"/>
            </a:pPr>
            <a:r>
              <a:rPr lang="en-US" sz="2000" dirty="0" smtClean="0">
                <a:solidFill>
                  <a:schemeClr val="bg2"/>
                </a:solidFill>
              </a:rPr>
              <a:t>10/16. A3. </a:t>
            </a:r>
            <a:r>
              <a:rPr lang="en-US" sz="2000" dirty="0" smtClean="0">
                <a:solidFill>
                  <a:srgbClr val="0000FF"/>
                </a:solidFill>
              </a:rPr>
              <a:t>BIC</a:t>
            </a:r>
            <a:r>
              <a:rPr lang="en-US" sz="2000" dirty="0">
                <a:solidFill>
                  <a:srgbClr val="0000FF"/>
                </a:solidFill>
              </a:rPr>
              <a:t>-</a:t>
            </a:r>
            <a:r>
              <a:rPr lang="en-US" sz="2000" dirty="0" smtClean="0">
                <a:solidFill>
                  <a:srgbClr val="0000FF"/>
                </a:solidFill>
              </a:rPr>
              <a:t>Proposals </a:t>
            </a:r>
            <a:r>
              <a:rPr lang="en-US" sz="2000" dirty="0" smtClean="0">
                <a:solidFill>
                  <a:schemeClr val="bg2"/>
                </a:solidFill>
              </a:rPr>
              <a:t>shared in wiki or Google Drive </a:t>
            </a:r>
            <a:r>
              <a:rPr lang="mr-IN" sz="2000" dirty="0" smtClean="0">
                <a:solidFill>
                  <a:srgbClr val="008000"/>
                </a:solidFill>
              </a:rPr>
              <a:t>–</a:t>
            </a:r>
            <a:r>
              <a:rPr lang="en-US" sz="2000" dirty="0" smtClean="0">
                <a:solidFill>
                  <a:srgbClr val="008000"/>
                </a:solidFill>
              </a:rPr>
              <a:t> 10%</a:t>
            </a:r>
          </a:p>
          <a:p>
            <a:pPr>
              <a:buFont typeface="Wingdings" charset="2"/>
              <a:buChar char="q"/>
            </a:pPr>
            <a:r>
              <a:rPr lang="en-US" sz="2000" dirty="0" smtClean="0">
                <a:solidFill>
                  <a:schemeClr val="bg2"/>
                </a:solidFill>
              </a:rPr>
              <a:t>10/28. Proposal presentations to community partners (</a:t>
            </a:r>
            <a:r>
              <a:rPr lang="en-US" sz="2000" dirty="0" smtClean="0">
                <a:solidFill>
                  <a:srgbClr val="FF0000"/>
                </a:solidFill>
              </a:rPr>
              <a:t>lunch</a:t>
            </a:r>
            <a:r>
              <a:rPr lang="en-US" sz="2000" dirty="0" smtClean="0">
                <a:solidFill>
                  <a:schemeClr val="bg2"/>
                </a:solidFill>
              </a:rPr>
              <a:t>) </a:t>
            </a:r>
            <a:r>
              <a:rPr lang="en-US" sz="2000" dirty="0" smtClean="0">
                <a:solidFill>
                  <a:srgbClr val="008000"/>
                </a:solidFill>
              </a:rPr>
              <a:t>-15%</a:t>
            </a:r>
          </a:p>
          <a:p>
            <a:pPr>
              <a:buFont typeface="Wingdings" charset="2"/>
              <a:buChar char="q"/>
            </a:pPr>
            <a:r>
              <a:rPr lang="en-US" sz="2000" dirty="0" smtClean="0">
                <a:solidFill>
                  <a:schemeClr val="bg2"/>
                </a:solidFill>
              </a:rPr>
              <a:t>11/04. A4. </a:t>
            </a:r>
            <a:r>
              <a:rPr lang="en-US" sz="2000" dirty="0" smtClean="0">
                <a:solidFill>
                  <a:srgbClr val="0000FF"/>
                </a:solidFill>
              </a:rPr>
              <a:t>BAT-Proposals</a:t>
            </a:r>
            <a:r>
              <a:rPr lang="en-US" sz="2000" dirty="0" smtClean="0">
                <a:solidFill>
                  <a:schemeClr val="bg2"/>
                </a:solidFill>
              </a:rPr>
              <a:t> submitted to CREATE/Zahn/etc. </a:t>
            </a:r>
            <a:r>
              <a:rPr lang="mr-IN" sz="2000" dirty="0" smtClean="0">
                <a:solidFill>
                  <a:srgbClr val="008000"/>
                </a:solidFill>
              </a:rPr>
              <a:t>–</a:t>
            </a:r>
            <a:r>
              <a:rPr lang="en-US" sz="2000" dirty="0" smtClean="0">
                <a:solidFill>
                  <a:srgbClr val="008000"/>
                </a:solidFill>
              </a:rPr>
              <a:t> 10%</a:t>
            </a:r>
          </a:p>
          <a:p>
            <a:pPr>
              <a:buFont typeface="Wingdings" charset="2"/>
              <a:buChar char="q"/>
            </a:pPr>
            <a:r>
              <a:rPr lang="en-US" sz="2000" dirty="0" smtClean="0">
                <a:solidFill>
                  <a:schemeClr val="bg2"/>
                </a:solidFill>
              </a:rPr>
              <a:t>11/11. A5. Vision Writing Questions (Feature Extraction). </a:t>
            </a:r>
            <a:r>
              <a:rPr lang="mr-IN" sz="2000" dirty="0" smtClean="0">
                <a:solidFill>
                  <a:srgbClr val="008000"/>
                </a:solidFill>
              </a:rPr>
              <a:t>–</a:t>
            </a:r>
            <a:r>
              <a:rPr lang="en-US" sz="2000" dirty="0" smtClean="0">
                <a:solidFill>
                  <a:srgbClr val="008000"/>
                </a:solidFill>
              </a:rPr>
              <a:t> 10%</a:t>
            </a:r>
          </a:p>
          <a:p>
            <a:pPr>
              <a:buFont typeface="Wingdings" charset="2"/>
              <a:buChar char="q"/>
            </a:pPr>
            <a:r>
              <a:rPr lang="en-US" sz="2000" dirty="0" smtClean="0">
                <a:solidFill>
                  <a:schemeClr val="bg2"/>
                </a:solidFill>
              </a:rPr>
              <a:t>11</a:t>
            </a:r>
            <a:r>
              <a:rPr lang="en-US" sz="2000" dirty="0">
                <a:solidFill>
                  <a:schemeClr val="bg2"/>
                </a:solidFill>
              </a:rPr>
              <a:t>/</a:t>
            </a:r>
            <a:r>
              <a:rPr lang="en-US" sz="2000" dirty="0" smtClean="0">
                <a:solidFill>
                  <a:schemeClr val="bg2"/>
                </a:solidFill>
              </a:rPr>
              <a:t>18. A6. </a:t>
            </a:r>
            <a:r>
              <a:rPr lang="en-US" sz="2000" dirty="0">
                <a:solidFill>
                  <a:schemeClr val="bg2"/>
                </a:solidFill>
              </a:rPr>
              <a:t>Vision Writing Questions </a:t>
            </a:r>
            <a:r>
              <a:rPr lang="en-US" sz="2000" dirty="0" smtClean="0">
                <a:solidFill>
                  <a:schemeClr val="bg2"/>
                </a:solidFill>
              </a:rPr>
              <a:t>(Stereo &amp; Motion)</a:t>
            </a:r>
            <a:r>
              <a:rPr lang="en-US" sz="2000" dirty="0">
                <a:solidFill>
                  <a:schemeClr val="bg2"/>
                </a:solidFill>
              </a:rPr>
              <a:t>. </a:t>
            </a:r>
            <a:r>
              <a:rPr lang="mr-IN" sz="2000" dirty="0">
                <a:solidFill>
                  <a:srgbClr val="008000"/>
                </a:solidFill>
              </a:rPr>
              <a:t>–</a:t>
            </a:r>
            <a:r>
              <a:rPr lang="en-US" sz="2000" dirty="0">
                <a:solidFill>
                  <a:srgbClr val="008000"/>
                </a:solidFill>
              </a:rPr>
              <a:t> 10%</a:t>
            </a:r>
            <a:endParaRPr lang="en-US" sz="2000" dirty="0" smtClean="0">
              <a:solidFill>
                <a:srgbClr val="008000"/>
              </a:solidFill>
            </a:endParaRPr>
          </a:p>
          <a:p>
            <a:pPr>
              <a:buFont typeface="Wingdings" charset="2"/>
              <a:buChar char="q"/>
            </a:pPr>
            <a:r>
              <a:rPr lang="en-US" sz="2000" dirty="0" smtClean="0">
                <a:solidFill>
                  <a:schemeClr val="bg2"/>
                </a:solidFill>
              </a:rPr>
              <a:t>11/25. A7. Revised </a:t>
            </a:r>
            <a:r>
              <a:rPr lang="en-US" sz="2000" dirty="0" smtClean="0">
                <a:solidFill>
                  <a:srgbClr val="0000FF"/>
                </a:solidFill>
              </a:rPr>
              <a:t>BAT-Proposals</a:t>
            </a:r>
            <a:r>
              <a:rPr lang="en-US" sz="2000" dirty="0" smtClean="0">
                <a:solidFill>
                  <a:schemeClr val="bg2"/>
                </a:solidFill>
              </a:rPr>
              <a:t> shared in wiki or Drive </a:t>
            </a:r>
            <a:r>
              <a:rPr lang="mr-IN" sz="2000" dirty="0" smtClean="0">
                <a:solidFill>
                  <a:srgbClr val="008000"/>
                </a:solidFill>
              </a:rPr>
              <a:t>–</a:t>
            </a:r>
            <a:r>
              <a:rPr lang="en-US" sz="2000" dirty="0" smtClean="0">
                <a:solidFill>
                  <a:srgbClr val="008000"/>
                </a:solidFill>
              </a:rPr>
              <a:t> 10%</a:t>
            </a:r>
          </a:p>
          <a:p>
            <a:pPr>
              <a:buFont typeface="Wingdings" charset="2"/>
              <a:buChar char="q"/>
            </a:pPr>
            <a:r>
              <a:rPr lang="en-US" sz="2000" dirty="0" smtClean="0">
                <a:solidFill>
                  <a:schemeClr val="bg2"/>
                </a:solidFill>
              </a:rPr>
              <a:t>12/09. Revised proposals to community partners </a:t>
            </a:r>
            <a:r>
              <a:rPr lang="en-US" sz="2000" dirty="0">
                <a:solidFill>
                  <a:schemeClr val="bg2"/>
                </a:solidFill>
              </a:rPr>
              <a:t>(</a:t>
            </a:r>
            <a:r>
              <a:rPr lang="en-US" sz="2000" dirty="0">
                <a:solidFill>
                  <a:srgbClr val="FF0000"/>
                </a:solidFill>
              </a:rPr>
              <a:t>lunch</a:t>
            </a:r>
            <a:r>
              <a:rPr lang="en-US" sz="2000" dirty="0">
                <a:solidFill>
                  <a:schemeClr val="bg2"/>
                </a:solidFill>
              </a:rPr>
              <a:t>) </a:t>
            </a:r>
            <a:r>
              <a:rPr lang="mr-IN" sz="2000" dirty="0" smtClean="0">
                <a:solidFill>
                  <a:srgbClr val="008000"/>
                </a:solidFill>
              </a:rPr>
              <a:t>–</a:t>
            </a:r>
            <a:r>
              <a:rPr lang="en-US" sz="2000" dirty="0" smtClean="0">
                <a:solidFill>
                  <a:srgbClr val="008000"/>
                </a:solidFill>
              </a:rPr>
              <a:t> 15%</a:t>
            </a:r>
          </a:p>
          <a:p>
            <a:pPr>
              <a:buFont typeface="Wingdings" charset="2"/>
              <a:buChar char="q"/>
            </a:pPr>
            <a:endParaRPr lang="en-US" sz="2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66667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Outline </a:t>
            </a:r>
          </a:p>
        </p:txBody>
      </p:sp>
      <p:sp>
        <p:nvSpPr>
          <p:cNvPr id="409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Background</a:t>
            </a:r>
          </a:p>
          <a:p>
            <a:r>
              <a:rPr lang="en-US" dirty="0" smtClean="0"/>
              <a:t>Course Organization</a:t>
            </a:r>
          </a:p>
          <a:p>
            <a:r>
              <a:rPr lang="en-US" dirty="0" smtClean="0">
                <a:solidFill>
                  <a:srgbClr val="0000FF"/>
                </a:solidFill>
              </a:rPr>
              <a:t>Highlights of Past Projects (8 years)</a:t>
            </a:r>
          </a:p>
          <a:p>
            <a:r>
              <a:rPr lang="en-US" dirty="0" smtClean="0"/>
              <a:t>Project </a:t>
            </a:r>
            <a:r>
              <a:rPr lang="en-US" dirty="0"/>
              <a:t>Topics of This Year</a:t>
            </a:r>
          </a:p>
          <a:p>
            <a:endParaRPr lang="en-US" dirty="0" smtClean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Past Projects </a:t>
            </a:r>
            <a:r>
              <a:rPr lang="en-US" sz="2800" dirty="0" smtClean="0"/>
              <a:t>(2011 and 2012)</a:t>
            </a:r>
          </a:p>
        </p:txBody>
      </p:sp>
      <p:sp>
        <p:nvSpPr>
          <p:cNvPr id="2560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267200"/>
          </a:xfrm>
        </p:spPr>
        <p:txBody>
          <a:bodyPr/>
          <a:lstStyle/>
          <a:p>
            <a:pPr>
              <a:buFont typeface="Wingdings" pitchFamily="2" charset="2"/>
              <a:buNone/>
            </a:pPr>
            <a:r>
              <a:rPr lang="en-US" sz="2000" dirty="0" smtClean="0">
                <a:solidFill>
                  <a:srgbClr val="0000FF"/>
                </a:solidFill>
              </a:rPr>
              <a:t>2011-2012 Cohort</a:t>
            </a:r>
          </a:p>
          <a:p>
            <a:r>
              <a:rPr lang="en-US" sz="1800" dirty="0" smtClean="0"/>
              <a:t>1 </a:t>
            </a:r>
            <a:r>
              <a:rPr lang="en-US" sz="1800" dirty="0">
                <a:solidFill>
                  <a:srgbClr val="0000FF"/>
                </a:solidFill>
              </a:rPr>
              <a:t>V.I.S.T.A</a:t>
            </a:r>
            <a:r>
              <a:rPr lang="en-US" sz="1800" dirty="0" smtClean="0">
                <a:solidFill>
                  <a:srgbClr val="0000FF"/>
                </a:solidFill>
              </a:rPr>
              <a:t>.</a:t>
            </a:r>
            <a:r>
              <a:rPr lang="en-US" sz="1800" dirty="0" smtClean="0"/>
              <a:t>: </a:t>
            </a:r>
            <a:r>
              <a:rPr lang="en-US" sz="1800" dirty="0" err="1" smtClean="0"/>
              <a:t>Vibro</a:t>
            </a:r>
            <a:r>
              <a:rPr lang="en-US" sz="1800" dirty="0" smtClean="0"/>
              <a:t>-tactile Intelligent System for Travelling Aid: a Wearable Alternative (</a:t>
            </a:r>
            <a:r>
              <a:rPr lang="en-US" sz="1800" dirty="0" smtClean="0">
                <a:solidFill>
                  <a:srgbClr val="FF0000"/>
                </a:solidFill>
              </a:rPr>
              <a:t>Kaylie First Place</a:t>
            </a:r>
            <a:r>
              <a:rPr lang="en-US" sz="1800" dirty="0" smtClean="0"/>
              <a:t>)</a:t>
            </a:r>
          </a:p>
          <a:p>
            <a:r>
              <a:rPr lang="en-US" sz="1800" dirty="0" smtClean="0"/>
              <a:t>2. </a:t>
            </a:r>
            <a:r>
              <a:rPr lang="en-US" sz="1800" dirty="0" err="1" smtClean="0">
                <a:solidFill>
                  <a:srgbClr val="0000FF"/>
                </a:solidFill>
              </a:rPr>
              <a:t>KinDetect</a:t>
            </a:r>
            <a:r>
              <a:rPr lang="en-US" sz="1800" dirty="0" smtClean="0"/>
              <a:t>: Kinect Detecting Objects (</a:t>
            </a:r>
            <a:r>
              <a:rPr lang="en-US" sz="1800" dirty="0" smtClean="0">
                <a:solidFill>
                  <a:srgbClr val="FF0000"/>
                </a:solidFill>
              </a:rPr>
              <a:t>an ICCHP 2012 Paper</a:t>
            </a:r>
            <a:r>
              <a:rPr lang="en-US" sz="1800" dirty="0" smtClean="0"/>
              <a:t>)</a:t>
            </a:r>
          </a:p>
          <a:p>
            <a:r>
              <a:rPr lang="en-US" sz="1800" dirty="0" smtClean="0"/>
              <a:t>3. </a:t>
            </a:r>
            <a:r>
              <a:rPr lang="en-US" sz="1800" dirty="0" smtClean="0">
                <a:solidFill>
                  <a:srgbClr val="0000FF"/>
                </a:solidFill>
              </a:rPr>
              <a:t>LANE</a:t>
            </a:r>
            <a:r>
              <a:rPr lang="en-US" sz="1800" dirty="0" smtClean="0"/>
              <a:t>: Location and Navigation Evaluation in a Mapped Building Environment</a:t>
            </a:r>
          </a:p>
          <a:p>
            <a:r>
              <a:rPr lang="en-US" sz="1800" dirty="0" smtClean="0"/>
              <a:t>4.</a:t>
            </a:r>
            <a:r>
              <a:rPr lang="en-US" sz="1800" dirty="0" smtClean="0">
                <a:solidFill>
                  <a:srgbClr val="0000FF"/>
                </a:solidFill>
              </a:rPr>
              <a:t> </a:t>
            </a:r>
            <a:r>
              <a:rPr lang="en-US" sz="1800" dirty="0" err="1" smtClean="0">
                <a:solidFill>
                  <a:srgbClr val="0000FF"/>
                </a:solidFill>
              </a:rPr>
              <a:t>Iris</a:t>
            </a:r>
            <a:r>
              <a:rPr lang="en-US" sz="1800" dirty="0" err="1" smtClean="0">
                <a:solidFill>
                  <a:srgbClr val="0000FF"/>
                </a:solidFill>
                <a:latin typeface="Symbol" pitchFamily="18" charset="2"/>
              </a:rPr>
              <a:t>p</a:t>
            </a:r>
            <a:r>
              <a:rPr lang="en-US" sz="1800" dirty="0" smtClean="0"/>
              <a:t>: an ultra-low-cost solution for the blind in the city</a:t>
            </a:r>
          </a:p>
          <a:p>
            <a:pPr>
              <a:buNone/>
            </a:pPr>
            <a:r>
              <a:rPr lang="en-US" sz="2000" dirty="0" smtClean="0">
                <a:solidFill>
                  <a:srgbClr val="0000FF"/>
                </a:solidFill>
              </a:rPr>
              <a:t>2012-2013 Cohort </a:t>
            </a:r>
            <a:r>
              <a:rPr lang="en-US" sz="2400" b="1" dirty="0">
                <a:solidFill>
                  <a:srgbClr val="0000FF"/>
                </a:solidFill>
              </a:rPr>
              <a:t>-&gt;</a:t>
            </a:r>
            <a:r>
              <a:rPr lang="en-US" sz="2000" dirty="0">
                <a:solidFill>
                  <a:srgbClr val="FF0000"/>
                </a:solidFill>
              </a:rPr>
              <a:t>2013 Edition of the NSF Projects to Aid Persons with Disabilities (ed. John </a:t>
            </a:r>
            <a:r>
              <a:rPr lang="en-US" sz="2000" dirty="0" err="1">
                <a:solidFill>
                  <a:srgbClr val="FF0000"/>
                </a:solidFill>
              </a:rPr>
              <a:t>Enderle</a:t>
            </a:r>
            <a:r>
              <a:rPr lang="en-US" sz="2000" dirty="0">
                <a:solidFill>
                  <a:srgbClr val="FF0000"/>
                </a:solidFill>
              </a:rPr>
              <a:t>) </a:t>
            </a:r>
            <a:endParaRPr lang="en-US" sz="2000" dirty="0" smtClean="0">
              <a:solidFill>
                <a:srgbClr val="0000FF"/>
              </a:solidFill>
            </a:endParaRPr>
          </a:p>
          <a:p>
            <a:r>
              <a:rPr lang="en-US" sz="1800" dirty="0" smtClean="0"/>
              <a:t>5. </a:t>
            </a:r>
            <a:r>
              <a:rPr lang="en-US" sz="1800" dirty="0" smtClean="0">
                <a:solidFill>
                  <a:srgbClr val="0000FF"/>
                </a:solidFill>
              </a:rPr>
              <a:t>Smart House</a:t>
            </a:r>
            <a:r>
              <a:rPr lang="en-US" sz="1800" dirty="0" smtClean="0"/>
              <a:t> for All</a:t>
            </a:r>
          </a:p>
          <a:p>
            <a:r>
              <a:rPr lang="en-US" sz="1800" dirty="0" smtClean="0"/>
              <a:t>6. A Low-cost Outdoor </a:t>
            </a:r>
            <a:r>
              <a:rPr lang="en-US" sz="1800" dirty="0" smtClean="0">
                <a:solidFill>
                  <a:srgbClr val="0000FF"/>
                </a:solidFill>
              </a:rPr>
              <a:t>Assistive Navigation</a:t>
            </a:r>
            <a:r>
              <a:rPr lang="en-US" sz="1800" dirty="0" smtClean="0"/>
              <a:t> System for Blind People</a:t>
            </a:r>
          </a:p>
          <a:p>
            <a:r>
              <a:rPr lang="en-US" sz="1800" dirty="0" smtClean="0"/>
              <a:t>7. </a:t>
            </a:r>
            <a:r>
              <a:rPr lang="en-US" sz="1800" dirty="0" smtClean="0">
                <a:solidFill>
                  <a:srgbClr val="0000FF"/>
                </a:solidFill>
              </a:rPr>
              <a:t>Smartphone</a:t>
            </a:r>
            <a:r>
              <a:rPr lang="en-US" sz="1800" dirty="0" smtClean="0"/>
              <a:t>-Based Indoor Navigation for the Visually Impaired</a:t>
            </a:r>
          </a:p>
          <a:p>
            <a:r>
              <a:rPr lang="en-US" sz="1800" dirty="0" smtClean="0"/>
              <a:t>8. Electronic Travel Aid for the Visually Impaired With a Depth Sensor and </a:t>
            </a:r>
            <a:r>
              <a:rPr lang="en-US" sz="1800" dirty="0" smtClean="0">
                <a:solidFill>
                  <a:srgbClr val="0000FF"/>
                </a:solidFill>
              </a:rPr>
              <a:t>Vibrotactile Belt</a:t>
            </a:r>
          </a:p>
          <a:p>
            <a:r>
              <a:rPr lang="en-US" sz="1800" dirty="0" smtClean="0"/>
              <a:t>9. 3D and Image Stitching with the </a:t>
            </a:r>
            <a:r>
              <a:rPr lang="en-US" sz="1800" dirty="0" err="1" smtClean="0">
                <a:solidFill>
                  <a:srgbClr val="0000FF"/>
                </a:solidFill>
              </a:rPr>
              <a:t>Lytro</a:t>
            </a:r>
            <a:r>
              <a:rPr lang="en-US" sz="1800" dirty="0" smtClean="0"/>
              <a:t> Light-Field Camera</a:t>
            </a:r>
          </a:p>
          <a:p>
            <a:endParaRPr lang="en-US" sz="2000" dirty="0" smtClean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Past </a:t>
            </a:r>
            <a:r>
              <a:rPr lang="en-US" dirty="0"/>
              <a:t>Projects </a:t>
            </a:r>
            <a:r>
              <a:rPr lang="en-US" sz="3200" dirty="0"/>
              <a:t>(2011 and 2012)</a:t>
            </a:r>
            <a:endParaRPr lang="en-US" sz="3200" dirty="0" smtClean="0"/>
          </a:p>
        </p:txBody>
      </p:sp>
      <p:sp>
        <p:nvSpPr>
          <p:cNvPr id="2560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267200"/>
          </a:xfrm>
        </p:spPr>
        <p:txBody>
          <a:bodyPr/>
          <a:lstStyle/>
          <a:p>
            <a:pPr>
              <a:buFont typeface="Wingdings" pitchFamily="2" charset="2"/>
              <a:buNone/>
            </a:pPr>
            <a:r>
              <a:rPr lang="en-US" sz="2000" b="1" dirty="0" smtClean="0">
                <a:solidFill>
                  <a:srgbClr val="0000FF"/>
                </a:solidFill>
              </a:rPr>
              <a:t>2011-2012 Cohort</a:t>
            </a:r>
          </a:p>
          <a:p>
            <a:r>
              <a:rPr lang="en-US" sz="1800" b="1" dirty="0" smtClean="0"/>
              <a:t>1 </a:t>
            </a:r>
            <a:r>
              <a:rPr lang="en-US" sz="1800" b="1" dirty="0">
                <a:solidFill>
                  <a:srgbClr val="0000FF"/>
                </a:solidFill>
              </a:rPr>
              <a:t>V.I.S.T.A</a:t>
            </a:r>
            <a:r>
              <a:rPr lang="en-US" sz="1800" b="1" dirty="0" smtClean="0">
                <a:solidFill>
                  <a:srgbClr val="0000FF"/>
                </a:solidFill>
              </a:rPr>
              <a:t>.</a:t>
            </a:r>
            <a:r>
              <a:rPr lang="en-US" sz="1800" b="1" dirty="0" smtClean="0"/>
              <a:t>: </a:t>
            </a:r>
            <a:r>
              <a:rPr lang="en-US" sz="1800" b="1" dirty="0" err="1" smtClean="0"/>
              <a:t>Vibro</a:t>
            </a:r>
            <a:r>
              <a:rPr lang="en-US" sz="1800" b="1" dirty="0" smtClean="0"/>
              <a:t>-tactile Intelligent System for Travelling Aid: a Wearable Alternative (</a:t>
            </a:r>
            <a:r>
              <a:rPr lang="en-US" sz="1800" b="1" dirty="0" smtClean="0">
                <a:solidFill>
                  <a:srgbClr val="FF0000"/>
                </a:solidFill>
              </a:rPr>
              <a:t>Kaylie First Place</a:t>
            </a:r>
            <a:r>
              <a:rPr lang="en-US" sz="1800" b="1" dirty="0" smtClean="0"/>
              <a:t>)</a:t>
            </a:r>
          </a:p>
          <a:p>
            <a:r>
              <a:rPr lang="en-US" sz="1800" b="1" dirty="0" smtClean="0"/>
              <a:t>2. </a:t>
            </a:r>
            <a:r>
              <a:rPr lang="en-US" sz="1800" b="1" dirty="0" err="1" smtClean="0">
                <a:solidFill>
                  <a:srgbClr val="0000FF"/>
                </a:solidFill>
              </a:rPr>
              <a:t>KinDetect</a:t>
            </a:r>
            <a:r>
              <a:rPr lang="en-US" sz="1800" b="1" dirty="0" smtClean="0"/>
              <a:t>: Kinect Detecting Objects (</a:t>
            </a:r>
            <a:r>
              <a:rPr lang="en-US" sz="1800" b="1" dirty="0" smtClean="0">
                <a:solidFill>
                  <a:srgbClr val="FF0000"/>
                </a:solidFill>
              </a:rPr>
              <a:t>an ICCHP 2012 Paper</a:t>
            </a:r>
            <a:r>
              <a:rPr lang="en-US" sz="1800" b="1" dirty="0" smtClean="0"/>
              <a:t>)</a:t>
            </a:r>
          </a:p>
          <a:p>
            <a:r>
              <a:rPr lang="en-US" sz="1800" b="1" dirty="0" smtClean="0"/>
              <a:t>3. </a:t>
            </a:r>
            <a:r>
              <a:rPr lang="en-US" sz="1800" b="1" dirty="0" smtClean="0">
                <a:solidFill>
                  <a:srgbClr val="0000FF"/>
                </a:solidFill>
              </a:rPr>
              <a:t>LANE</a:t>
            </a:r>
            <a:r>
              <a:rPr lang="en-US" sz="1800" b="1" dirty="0" smtClean="0"/>
              <a:t>: Location and Navigation Evaluation in a Mapped Building Environment</a:t>
            </a:r>
          </a:p>
          <a:p>
            <a:r>
              <a:rPr lang="en-US" sz="1800" b="1" dirty="0" smtClean="0"/>
              <a:t>4.</a:t>
            </a:r>
            <a:r>
              <a:rPr lang="en-US" sz="1800" b="1" dirty="0" smtClean="0">
                <a:solidFill>
                  <a:srgbClr val="0000FF"/>
                </a:solidFill>
              </a:rPr>
              <a:t> </a:t>
            </a:r>
            <a:r>
              <a:rPr lang="en-US" sz="1800" b="1" dirty="0" err="1" smtClean="0">
                <a:solidFill>
                  <a:srgbClr val="0000FF"/>
                </a:solidFill>
              </a:rPr>
              <a:t>Iris</a:t>
            </a:r>
            <a:r>
              <a:rPr lang="en-US" sz="1800" b="1" dirty="0" err="1" smtClean="0">
                <a:solidFill>
                  <a:srgbClr val="0000FF"/>
                </a:solidFill>
                <a:latin typeface="Symbol" pitchFamily="18" charset="2"/>
              </a:rPr>
              <a:t>p</a:t>
            </a:r>
            <a:r>
              <a:rPr lang="en-US" sz="1800" b="1" dirty="0" smtClean="0"/>
              <a:t>: an ultra-low-cost solution for the blind in the city</a:t>
            </a:r>
          </a:p>
          <a:p>
            <a:pPr>
              <a:buNone/>
            </a:pPr>
            <a:r>
              <a:rPr lang="en-US" sz="2000" dirty="0" smtClean="0">
                <a:solidFill>
                  <a:srgbClr val="0000FF"/>
                </a:solidFill>
              </a:rPr>
              <a:t>2012-2013 Cohort </a:t>
            </a:r>
            <a:r>
              <a:rPr lang="en-US" sz="2400" b="1" dirty="0">
                <a:solidFill>
                  <a:srgbClr val="0000FF"/>
                </a:solidFill>
              </a:rPr>
              <a:t>-&gt;</a:t>
            </a:r>
            <a:r>
              <a:rPr lang="en-US" sz="2000" dirty="0">
                <a:solidFill>
                  <a:srgbClr val="FF0000"/>
                </a:solidFill>
              </a:rPr>
              <a:t>2013 Edition of the NSF Projects to Aid Persons with Disabilities (ed. John </a:t>
            </a:r>
            <a:r>
              <a:rPr lang="en-US" sz="2000" dirty="0" err="1">
                <a:solidFill>
                  <a:srgbClr val="FF0000"/>
                </a:solidFill>
              </a:rPr>
              <a:t>Enderle</a:t>
            </a:r>
            <a:r>
              <a:rPr lang="en-US" sz="2000" dirty="0">
                <a:solidFill>
                  <a:srgbClr val="FF0000"/>
                </a:solidFill>
              </a:rPr>
              <a:t>) </a:t>
            </a:r>
            <a:endParaRPr lang="en-US" sz="2000" dirty="0" smtClean="0">
              <a:solidFill>
                <a:srgbClr val="0000FF"/>
              </a:solidFill>
            </a:endParaRPr>
          </a:p>
          <a:p>
            <a:r>
              <a:rPr lang="en-US" sz="1800" dirty="0" smtClean="0"/>
              <a:t>5. </a:t>
            </a:r>
            <a:r>
              <a:rPr lang="en-US" sz="1800" dirty="0" smtClean="0">
                <a:solidFill>
                  <a:srgbClr val="0000FF"/>
                </a:solidFill>
              </a:rPr>
              <a:t>Smart House</a:t>
            </a:r>
            <a:r>
              <a:rPr lang="en-US" sz="1800" dirty="0" smtClean="0"/>
              <a:t> for All</a:t>
            </a:r>
          </a:p>
          <a:p>
            <a:r>
              <a:rPr lang="en-US" sz="1800" dirty="0" smtClean="0"/>
              <a:t>6. A Low-cost Outdoor </a:t>
            </a:r>
            <a:r>
              <a:rPr lang="en-US" sz="1800" dirty="0" smtClean="0">
                <a:solidFill>
                  <a:srgbClr val="0000FF"/>
                </a:solidFill>
              </a:rPr>
              <a:t>Assistive Navigation</a:t>
            </a:r>
            <a:r>
              <a:rPr lang="en-US" sz="1800" dirty="0" smtClean="0"/>
              <a:t> System for Blind People</a:t>
            </a:r>
          </a:p>
          <a:p>
            <a:r>
              <a:rPr lang="en-US" sz="1800" dirty="0" smtClean="0"/>
              <a:t>7. </a:t>
            </a:r>
            <a:r>
              <a:rPr lang="en-US" sz="1800" dirty="0" smtClean="0">
                <a:solidFill>
                  <a:srgbClr val="0000FF"/>
                </a:solidFill>
              </a:rPr>
              <a:t>Smartphone</a:t>
            </a:r>
            <a:r>
              <a:rPr lang="en-US" sz="1800" dirty="0" smtClean="0"/>
              <a:t>-Based Indoor Navigation for the Visually Impaired</a:t>
            </a:r>
          </a:p>
          <a:p>
            <a:r>
              <a:rPr lang="en-US" sz="1800" dirty="0" smtClean="0"/>
              <a:t>8. Electronic Travel Aid for the Visually Impaired With a Depth Sensor and </a:t>
            </a:r>
            <a:r>
              <a:rPr lang="en-US" sz="1800" dirty="0" smtClean="0">
                <a:solidFill>
                  <a:srgbClr val="0000FF"/>
                </a:solidFill>
              </a:rPr>
              <a:t>Vibrotactile Belt</a:t>
            </a:r>
          </a:p>
          <a:p>
            <a:r>
              <a:rPr lang="en-US" sz="1800" dirty="0" smtClean="0"/>
              <a:t>9. 3D and Image Stitching with the </a:t>
            </a:r>
            <a:r>
              <a:rPr lang="en-US" sz="1800" dirty="0" err="1" smtClean="0">
                <a:solidFill>
                  <a:srgbClr val="0000FF"/>
                </a:solidFill>
              </a:rPr>
              <a:t>Lytro</a:t>
            </a:r>
            <a:r>
              <a:rPr lang="en-US" sz="1800" dirty="0" smtClean="0"/>
              <a:t> Light-Field Camera</a:t>
            </a:r>
          </a:p>
          <a:p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2686944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38"/>
          <p:cNvSpPr>
            <a:spLocks noGrp="1" noChangeArrowheads="1"/>
          </p:cNvSpPr>
          <p:nvPr>
            <p:ph type="title"/>
          </p:nvPr>
        </p:nvSpPr>
        <p:spPr>
          <a:xfrm>
            <a:off x="457200" y="457200"/>
            <a:ext cx="8534400" cy="1219200"/>
          </a:xfrm>
        </p:spPr>
        <p:txBody>
          <a:bodyPr/>
          <a:lstStyle/>
          <a:p>
            <a:pPr eaLnBrk="1" hangingPunct="1"/>
            <a:r>
              <a:rPr lang="en-US" sz="2400" dirty="0" smtClean="0"/>
              <a:t>1. Vibro-tactile Intelligent System for Travelling Aid (V.I.S.T.A.) </a:t>
            </a:r>
            <a:r>
              <a:rPr lang="en-US" sz="2400" dirty="0" smtClean="0">
                <a:solidFill>
                  <a:srgbClr val="0000FF"/>
                </a:solidFill>
              </a:rPr>
              <a:t>– </a:t>
            </a:r>
            <a:r>
              <a:rPr lang="en-US" sz="2400" dirty="0" smtClean="0">
                <a:solidFill>
                  <a:srgbClr val="FF0000"/>
                </a:solidFill>
              </a:rPr>
              <a:t>2012 Kaylie First Place Winner</a:t>
            </a:r>
          </a:p>
        </p:txBody>
      </p:sp>
      <p:sp>
        <p:nvSpPr>
          <p:cNvPr id="14339" name="Rectangle 39"/>
          <p:cNvSpPr>
            <a:spLocks noGrp="1" noChangeArrowheads="1"/>
          </p:cNvSpPr>
          <p:nvPr>
            <p:ph type="body" idx="1"/>
          </p:nvPr>
        </p:nvSpPr>
        <p:spPr>
          <a:xfrm>
            <a:off x="152400" y="1524000"/>
            <a:ext cx="6096000" cy="27432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SzPct val="90000"/>
              <a:buFont typeface="Arial" charset="0"/>
              <a:buChar char="•"/>
              <a:defRPr/>
            </a:pPr>
            <a:r>
              <a:rPr lang="en-US" sz="2000" dirty="0" smtClean="0">
                <a:ea typeface="+mn-ea"/>
                <a:cs typeface="+mn-cs"/>
              </a:rPr>
              <a:t>Team: Javier </a:t>
            </a:r>
            <a:r>
              <a:rPr lang="en-US" sz="2000" dirty="0" err="1" smtClean="0">
                <a:ea typeface="+mn-ea"/>
                <a:cs typeface="+mn-cs"/>
              </a:rPr>
              <a:t>Montesino</a:t>
            </a:r>
            <a:r>
              <a:rPr lang="en-US" sz="2000" dirty="0" smtClean="0">
                <a:ea typeface="+mn-ea"/>
                <a:cs typeface="+mn-cs"/>
              </a:rPr>
              <a:t>*, Lei Ai+, Cindy </a:t>
            </a:r>
            <a:r>
              <a:rPr lang="en-US" sz="2000" dirty="0" err="1" smtClean="0">
                <a:ea typeface="+mn-ea"/>
                <a:cs typeface="+mn-cs"/>
              </a:rPr>
              <a:t>Rodríguez</a:t>
            </a:r>
            <a:r>
              <a:rPr lang="en-US" sz="2000" dirty="0" smtClean="0">
                <a:ea typeface="+mn-ea"/>
                <a:cs typeface="+mn-cs"/>
              </a:rPr>
              <a:t>*, Frank Palmer*, Daniel </a:t>
            </a:r>
            <a:r>
              <a:rPr lang="en-US" sz="2000" dirty="0" err="1" smtClean="0">
                <a:ea typeface="+mn-ea"/>
                <a:cs typeface="+mn-cs"/>
              </a:rPr>
              <a:t>Zuleta</a:t>
            </a:r>
            <a:r>
              <a:rPr lang="en-US" sz="2000" dirty="0" smtClean="0">
                <a:ea typeface="+mn-ea"/>
                <a:cs typeface="+mn-cs"/>
              </a:rPr>
              <a:t>*</a:t>
            </a:r>
          </a:p>
          <a:p>
            <a:pPr eaLnBrk="1" hangingPunct="1">
              <a:lnSpc>
                <a:spcPct val="90000"/>
              </a:lnSpc>
              <a:buSzPct val="90000"/>
              <a:buFont typeface="Arial" charset="0"/>
              <a:buChar char="•"/>
              <a:defRPr/>
            </a:pPr>
            <a:r>
              <a:rPr lang="en-US" sz="2000" dirty="0" smtClean="0">
                <a:ea typeface="+mn-ea"/>
                <a:cs typeface="+mn-cs"/>
              </a:rPr>
              <a:t>Project Advisors: Dr. Zhigang Zhu*, Dr. Tony Ro+ (*CS/CpE, +</a:t>
            </a:r>
            <a:r>
              <a:rPr lang="en-US" sz="2000" dirty="0" err="1" smtClean="0">
                <a:ea typeface="+mn-ea"/>
                <a:cs typeface="+mn-cs"/>
              </a:rPr>
              <a:t>Psy</a:t>
            </a:r>
            <a:r>
              <a:rPr lang="en-US" sz="2000" dirty="0" smtClean="0">
                <a:ea typeface="+mn-ea"/>
                <a:cs typeface="+mn-cs"/>
              </a:rPr>
              <a:t>)</a:t>
            </a:r>
          </a:p>
          <a:p>
            <a:pPr eaLnBrk="1" hangingPunct="1">
              <a:lnSpc>
                <a:spcPct val="90000"/>
              </a:lnSpc>
              <a:buSzPct val="90000"/>
              <a:buFont typeface="Arial" charset="0"/>
              <a:buChar char="•"/>
              <a:defRPr/>
            </a:pPr>
            <a:endParaRPr lang="en-US" sz="2000" dirty="0" smtClean="0">
              <a:ea typeface="+mn-ea"/>
              <a:cs typeface="+mn-cs"/>
            </a:endParaRPr>
          </a:p>
          <a:p>
            <a:pPr eaLnBrk="1" hangingPunct="1">
              <a:lnSpc>
                <a:spcPct val="90000"/>
              </a:lnSpc>
              <a:buSzPct val="90000"/>
              <a:buFont typeface="Arial" charset="0"/>
              <a:buChar char="•"/>
              <a:defRPr/>
            </a:pPr>
            <a:endParaRPr lang="en-US" sz="2000" dirty="0" smtClean="0">
              <a:solidFill>
                <a:srgbClr val="0000FF"/>
              </a:solidFill>
              <a:ea typeface="+mn-ea"/>
              <a:cs typeface="+mn-cs"/>
            </a:endParaRPr>
          </a:p>
          <a:p>
            <a:pPr eaLnBrk="1" hangingPunct="1">
              <a:lnSpc>
                <a:spcPct val="90000"/>
              </a:lnSpc>
              <a:buSzPct val="90000"/>
              <a:buFont typeface="Arial" charset="0"/>
              <a:buChar char="•"/>
              <a:defRPr/>
            </a:pPr>
            <a:r>
              <a:rPr lang="en-US" sz="2000" dirty="0" smtClean="0">
                <a:solidFill>
                  <a:srgbClr val="0000FF"/>
                </a:solidFill>
                <a:ea typeface="+mn-ea"/>
                <a:cs typeface="+mn-cs"/>
              </a:rPr>
              <a:t>Eyes of Skin</a:t>
            </a:r>
          </a:p>
          <a:p>
            <a:pPr lvl="1" eaLnBrk="1" hangingPunct="1">
              <a:lnSpc>
                <a:spcPct val="90000"/>
              </a:lnSpc>
              <a:buSzPct val="90000"/>
              <a:buFont typeface="Arial" charset="0"/>
              <a:buChar char="•"/>
              <a:defRPr/>
            </a:pPr>
            <a:r>
              <a:rPr lang="en-US" sz="2000" dirty="0" smtClean="0">
                <a:ea typeface="+mn-ea"/>
                <a:cs typeface="+mn-cs"/>
              </a:rPr>
              <a:t>whole-body wearable range-tactile pairs</a:t>
            </a:r>
          </a:p>
        </p:txBody>
      </p:sp>
      <p:grpSp>
        <p:nvGrpSpPr>
          <p:cNvPr id="31748" name="Group 3"/>
          <p:cNvGrpSpPr>
            <a:grpSpLocks/>
          </p:cNvGrpSpPr>
          <p:nvPr/>
        </p:nvGrpSpPr>
        <p:grpSpPr bwMode="auto">
          <a:xfrm>
            <a:off x="6324600" y="4495800"/>
            <a:ext cx="1676400" cy="1600200"/>
            <a:chOff x="3658553" y="-2711450"/>
            <a:chExt cx="6071235" cy="4753476"/>
          </a:xfrm>
        </p:grpSpPr>
        <p:pic>
          <p:nvPicPr>
            <p:cNvPr id="31755" name="Picture 3" descr="L:\NSF-M3C\BC-retina-implants.jp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658553" y="-2707774"/>
              <a:ext cx="2730500" cy="4749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1756" name="Picture 4" descr="L:\NSF-M3C\BC-IR-tactile.jp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402388" y="-2711450"/>
              <a:ext cx="3327400" cy="4749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31749" name="Picture 3" descr="L:\EDGE_DISKGO\CCNY\Research\CitySeeds\BlindAssistant\Reports\IR-Vibro-Set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38200" y="4572000"/>
            <a:ext cx="1930400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751" name="TextBox 9"/>
          <p:cNvSpPr txBox="1">
            <a:spLocks noChangeArrowheads="1"/>
          </p:cNvSpPr>
          <p:nvPr/>
        </p:nvSpPr>
        <p:spPr bwMode="auto">
          <a:xfrm>
            <a:off x="5638800" y="6214646"/>
            <a:ext cx="32004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</a:rPr>
              <a:t>Retina implants and IR </a:t>
            </a:r>
            <a:r>
              <a:rPr lang="en-US" sz="1600" dirty="0" smtClean="0">
                <a:solidFill>
                  <a:srgbClr val="0000FF"/>
                </a:solidFill>
              </a:rPr>
              <a:t>rangers</a:t>
            </a:r>
            <a:endParaRPr lang="en-US" sz="1600" dirty="0">
              <a:solidFill>
                <a:srgbClr val="0000FF"/>
              </a:solidFill>
            </a:endParaRPr>
          </a:p>
        </p:txBody>
      </p:sp>
      <p:pic>
        <p:nvPicPr>
          <p:cNvPr id="31753" name="Picture 3" descr="Full_schem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048000" y="4495800"/>
            <a:ext cx="2520462" cy="160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750" name="TextBox 8"/>
          <p:cNvSpPr txBox="1">
            <a:spLocks noChangeArrowheads="1"/>
          </p:cNvSpPr>
          <p:nvPr/>
        </p:nvSpPr>
        <p:spPr bwMode="auto">
          <a:xfrm>
            <a:off x="2362200" y="6172200"/>
            <a:ext cx="205740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</a:rPr>
              <a:t>Arm sets on sleeves</a:t>
            </a:r>
          </a:p>
        </p:txBody>
      </p:sp>
      <p:graphicFrame>
        <p:nvGraphicFramePr>
          <p:cNvPr id="2050" name="Object 2"/>
          <p:cNvGraphicFramePr>
            <a:graphicFrameLocks noChangeAspect="1"/>
          </p:cNvGraphicFramePr>
          <p:nvPr/>
        </p:nvGraphicFramePr>
        <p:xfrm>
          <a:off x="6858000" y="1219200"/>
          <a:ext cx="1548895" cy="2271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21" name="Acrobat Document" r:id="rId7" imgW="2428875" imgH="3562231" progId="AcroExch.Document.11">
                  <p:embed/>
                </p:oleObj>
              </mc:Choice>
              <mc:Fallback>
                <p:oleObj name="Acrobat Document" r:id="rId7" imgW="2428875" imgH="3562231" progId="AcroExch.Document.11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0" y="1219200"/>
                        <a:ext cx="1548895" cy="2271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extBox 9"/>
          <p:cNvSpPr txBox="1">
            <a:spLocks noChangeArrowheads="1"/>
          </p:cNvSpPr>
          <p:nvPr/>
        </p:nvSpPr>
        <p:spPr bwMode="auto">
          <a:xfrm>
            <a:off x="6629400" y="3505200"/>
            <a:ext cx="251460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600" dirty="0" smtClean="0">
                <a:solidFill>
                  <a:srgbClr val="0000FF"/>
                </a:solidFill>
              </a:rPr>
              <a:t>Eyes of Skin </a:t>
            </a:r>
          </a:p>
          <a:p>
            <a:r>
              <a:rPr lang="en-US" sz="1600" dirty="0" smtClean="0">
                <a:solidFill>
                  <a:srgbClr val="0000FF"/>
                </a:solidFill>
              </a:rPr>
              <a:t>– Time, Aug12, 2013</a:t>
            </a:r>
            <a:endParaRPr lang="en-US" sz="1600" dirty="0">
              <a:solidFill>
                <a:srgbClr val="0000FF"/>
              </a:solidFill>
            </a:endParaRPr>
          </a:p>
        </p:txBody>
      </p:sp>
      <p:pic>
        <p:nvPicPr>
          <p:cNvPr id="15" name="Picture 6" descr="VISTA Wearable pod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2667000" y="2638425"/>
            <a:ext cx="790575" cy="790575"/>
          </a:xfrm>
          <a:prstGeom prst="rect">
            <a:avLst/>
          </a:prstGeom>
          <a:noFill/>
        </p:spPr>
      </p:pic>
      <p:pic>
        <p:nvPicPr>
          <p:cNvPr id="16" name="Picture 4" descr="Kaylie_VISTA_crp260_0896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3810001" y="2514600"/>
            <a:ext cx="1939636" cy="1066800"/>
          </a:xfrm>
          <a:prstGeom prst="rect">
            <a:avLst/>
          </a:prstGeom>
          <a:noFill/>
        </p:spPr>
      </p:pic>
    </p:spTree>
  </p:cSld>
  <p:clrMapOvr>
    <a:masterClrMapping/>
  </p:clrMapOvr>
  <p:transition xmlns:p14="http://schemas.microsoft.com/office/powerpoint/2010/main" advTm="20281"/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38"/>
          <p:cNvSpPr>
            <a:spLocks noGrp="1" noChangeArrowheads="1"/>
          </p:cNvSpPr>
          <p:nvPr>
            <p:ph type="title"/>
          </p:nvPr>
        </p:nvSpPr>
        <p:spPr>
          <a:xfrm>
            <a:off x="457200" y="457200"/>
            <a:ext cx="8534400" cy="1219200"/>
          </a:xfrm>
        </p:spPr>
        <p:txBody>
          <a:bodyPr/>
          <a:lstStyle/>
          <a:p>
            <a:pPr eaLnBrk="1" hangingPunct="1"/>
            <a:r>
              <a:rPr lang="en-US" sz="2400" dirty="0" smtClean="0"/>
              <a:t>2. </a:t>
            </a:r>
            <a:r>
              <a:rPr lang="en-US" sz="2400" dirty="0" err="1" smtClean="0"/>
              <a:t>KinDetect</a:t>
            </a:r>
            <a:r>
              <a:rPr lang="en-US" sz="2400" dirty="0" smtClean="0"/>
              <a:t>: Kinect Detecting Objects </a:t>
            </a:r>
          </a:p>
        </p:txBody>
      </p:sp>
      <p:sp>
        <p:nvSpPr>
          <p:cNvPr id="14339" name="Rectangle 39"/>
          <p:cNvSpPr>
            <a:spLocks noGrp="1" noChangeArrowheads="1"/>
          </p:cNvSpPr>
          <p:nvPr>
            <p:ph type="body" idx="1"/>
          </p:nvPr>
        </p:nvSpPr>
        <p:spPr>
          <a:xfrm>
            <a:off x="76200" y="1447800"/>
            <a:ext cx="8915400" cy="48768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SzPct val="90000"/>
              <a:buFont typeface="Arial" charset="0"/>
              <a:buChar char="•"/>
              <a:defRPr/>
            </a:pPr>
            <a:r>
              <a:rPr lang="en-US" sz="2000" dirty="0" err="1" smtClean="0"/>
              <a:t>Atif</a:t>
            </a:r>
            <a:r>
              <a:rPr lang="en-US" sz="2000" dirty="0" smtClean="0"/>
              <a:t> Khan, </a:t>
            </a:r>
            <a:r>
              <a:rPr lang="en-US" sz="2000" dirty="0" err="1" smtClean="0"/>
              <a:t>Febin</a:t>
            </a:r>
            <a:r>
              <a:rPr lang="en-US" sz="2000" dirty="0" smtClean="0"/>
              <a:t> Moideen, Juan Lopez (</a:t>
            </a:r>
            <a:r>
              <a:rPr lang="en-US" sz="2000" dirty="0" smtClean="0">
                <a:solidFill>
                  <a:srgbClr val="FF0000"/>
                </a:solidFill>
              </a:rPr>
              <a:t>A Conference Paper</a:t>
            </a:r>
            <a:r>
              <a:rPr lang="en-US" sz="2000" dirty="0" smtClean="0"/>
              <a:t>)</a:t>
            </a:r>
          </a:p>
          <a:p>
            <a:pPr eaLnBrk="1" hangingPunct="1">
              <a:lnSpc>
                <a:spcPct val="90000"/>
              </a:lnSpc>
              <a:buSzPct val="90000"/>
              <a:buFont typeface="Arial" charset="0"/>
              <a:buChar char="•"/>
              <a:defRPr/>
            </a:pPr>
            <a:r>
              <a:rPr lang="en-US" sz="2000" dirty="0" smtClean="0"/>
              <a:t>Project Advisors: Dr. Zhigang Zhu, </a:t>
            </a:r>
            <a:r>
              <a:rPr lang="en-US" sz="2000" dirty="0" err="1" smtClean="0"/>
              <a:t>Wai</a:t>
            </a:r>
            <a:r>
              <a:rPr lang="en-US" sz="2000" dirty="0" smtClean="0"/>
              <a:t> </a:t>
            </a:r>
            <a:r>
              <a:rPr lang="en-US" sz="2000" dirty="0" err="1" smtClean="0"/>
              <a:t>Khoo</a:t>
            </a:r>
            <a:endParaRPr lang="en-US" sz="2000" dirty="0" smtClean="0"/>
          </a:p>
        </p:txBody>
      </p:sp>
      <p:pic>
        <p:nvPicPr>
          <p:cNvPr id="13" name="Picture 12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2667000"/>
            <a:ext cx="1597875" cy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13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5" t="1506"/>
          <a:stretch>
            <a:fillRect/>
          </a:stretch>
        </p:blipFill>
        <p:spPr bwMode="auto">
          <a:xfrm>
            <a:off x="2667000" y="2667000"/>
            <a:ext cx="1857375" cy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Picture 14" descr="path_NEW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2667000"/>
            <a:ext cx="2819400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Picture 15" descr="real time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4343400"/>
            <a:ext cx="4114800" cy="228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Rectangle 16"/>
          <p:cNvSpPr/>
          <p:nvPr/>
        </p:nvSpPr>
        <p:spPr>
          <a:xfrm>
            <a:off x="4953000" y="4800600"/>
            <a:ext cx="388620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rgbClr val="0000FF"/>
                </a:solidFill>
              </a:rPr>
              <a:t>A. Khan, F. Moideen, W. Khoo, Z. Zhu, and J. Lopez, </a:t>
            </a:r>
            <a:r>
              <a:rPr lang="en-US" sz="1400" dirty="0" err="1" smtClean="0">
                <a:solidFill>
                  <a:srgbClr val="0000FF"/>
                </a:solidFill>
              </a:rPr>
              <a:t>KinDetect</a:t>
            </a:r>
            <a:r>
              <a:rPr lang="en-US" sz="1400" dirty="0" smtClean="0">
                <a:solidFill>
                  <a:srgbClr val="0000FF"/>
                </a:solidFill>
              </a:rPr>
              <a:t>: Kinect Detecting Objects </a:t>
            </a:r>
            <a:r>
              <a:rPr lang="en-US" sz="1400" i="1" dirty="0" smtClean="0">
                <a:solidFill>
                  <a:srgbClr val="0000FF"/>
                </a:solidFill>
              </a:rPr>
              <a:t>, 13th International Conference on Computers Helping People with Special Needs,</a:t>
            </a:r>
            <a:r>
              <a:rPr lang="en-US" sz="1400" dirty="0" smtClean="0">
                <a:solidFill>
                  <a:srgbClr val="0000FF"/>
                </a:solidFill>
              </a:rPr>
              <a:t> 7383, </a:t>
            </a:r>
            <a:r>
              <a:rPr lang="en-US" sz="1400" dirty="0" err="1" smtClean="0">
                <a:solidFill>
                  <a:srgbClr val="0000FF"/>
                </a:solidFill>
              </a:rPr>
              <a:t>Miesenberger</a:t>
            </a:r>
            <a:r>
              <a:rPr lang="en-US" sz="1400" dirty="0" smtClean="0">
                <a:solidFill>
                  <a:srgbClr val="0000FF"/>
                </a:solidFill>
              </a:rPr>
              <a:t>, Klaus and </a:t>
            </a:r>
            <a:r>
              <a:rPr lang="en-US" sz="1400" dirty="0" err="1" smtClean="0">
                <a:solidFill>
                  <a:srgbClr val="0000FF"/>
                </a:solidFill>
              </a:rPr>
              <a:t>Karshmer</a:t>
            </a:r>
            <a:r>
              <a:rPr lang="en-US" sz="1400" dirty="0" smtClean="0">
                <a:solidFill>
                  <a:srgbClr val="0000FF"/>
                </a:solidFill>
              </a:rPr>
              <a:t>, Arthur and </a:t>
            </a:r>
            <a:r>
              <a:rPr lang="en-US" sz="1400" dirty="0" err="1" smtClean="0">
                <a:solidFill>
                  <a:srgbClr val="0000FF"/>
                </a:solidFill>
              </a:rPr>
              <a:t>Penaz</a:t>
            </a:r>
            <a:r>
              <a:rPr lang="en-US" sz="1400" dirty="0" smtClean="0">
                <a:solidFill>
                  <a:srgbClr val="0000FF"/>
                </a:solidFill>
              </a:rPr>
              <a:t>, </a:t>
            </a:r>
            <a:r>
              <a:rPr lang="en-US" sz="1400" dirty="0" err="1" smtClean="0">
                <a:solidFill>
                  <a:srgbClr val="0000FF"/>
                </a:solidFill>
              </a:rPr>
              <a:t>Petr</a:t>
            </a:r>
            <a:r>
              <a:rPr lang="en-US" sz="1400" dirty="0" smtClean="0">
                <a:solidFill>
                  <a:srgbClr val="0000FF"/>
                </a:solidFill>
              </a:rPr>
              <a:t> and </a:t>
            </a:r>
            <a:r>
              <a:rPr lang="en-US" sz="1400" dirty="0" err="1" smtClean="0">
                <a:solidFill>
                  <a:srgbClr val="0000FF"/>
                </a:solidFill>
              </a:rPr>
              <a:t>Zagler</a:t>
            </a:r>
            <a:r>
              <a:rPr lang="en-US" sz="1400" dirty="0" smtClean="0">
                <a:solidFill>
                  <a:srgbClr val="0000FF"/>
                </a:solidFill>
              </a:rPr>
              <a:t>, Wolfgang, Springer Berlin Heidelberg, Linz, Austria, July 11-13, 2012 , 588-595</a:t>
            </a:r>
            <a:endParaRPr lang="en-US" sz="1400" dirty="0">
              <a:solidFill>
                <a:srgbClr val="0000FF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advTm="20281"/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sz="2000" b="1" dirty="0" smtClean="0"/>
              <a:t>CS/CpE/EE/BIC Joint Senior Design Program</a:t>
            </a:r>
            <a:r>
              <a:rPr lang="en-US" sz="2000" dirty="0" smtClean="0"/>
              <a:t> </a:t>
            </a:r>
            <a:r>
              <a:rPr lang="en-US" sz="4000" dirty="0" smtClean="0"/>
              <a:t/>
            </a:r>
            <a:br>
              <a:rPr lang="en-US" sz="4000" dirty="0" smtClean="0"/>
            </a:br>
            <a:r>
              <a:rPr lang="en" sz="4000" b="1" dirty="0"/>
              <a:t>BAT: Branding Assistive Technology for Social Good</a:t>
            </a:r>
            <a:r>
              <a:rPr lang="en-US" sz="4000" b="1" dirty="0" smtClean="0"/>
              <a:t> 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81000" y="4267200"/>
            <a:ext cx="8610600" cy="2286000"/>
          </a:xfrm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sz="1800" dirty="0" smtClean="0">
              <a:solidFill>
                <a:srgbClr val="008000"/>
              </a:solidFill>
            </a:endParaRPr>
          </a:p>
          <a:p>
            <a:pPr eaLnBrk="1" hangingPunct="1">
              <a:spcBef>
                <a:spcPct val="0"/>
              </a:spcBef>
            </a:pPr>
            <a:r>
              <a:rPr lang="en" sz="1800" dirty="0" smtClean="0">
                <a:solidFill>
                  <a:srgbClr val="008000"/>
                </a:solidFill>
              </a:rPr>
              <a:t>PI</a:t>
            </a:r>
            <a:r>
              <a:rPr lang="en" sz="1800" dirty="0">
                <a:solidFill>
                  <a:srgbClr val="008000"/>
                </a:solidFill>
              </a:rPr>
              <a:t>: Zhigang Zhu, Kayser Chair Professor of Computer Science, </a:t>
            </a:r>
            <a:r>
              <a:rPr lang="en-US" sz="1800" dirty="0">
                <a:solidFill>
                  <a:srgbClr val="008000"/>
                </a:solidFill>
              </a:rPr>
              <a:t>GSOE</a:t>
            </a:r>
            <a:r>
              <a:rPr lang="en" sz="1800" dirty="0">
                <a:solidFill>
                  <a:srgbClr val="008000"/>
                </a:solidFill>
              </a:rPr>
              <a:t>, CCNY</a:t>
            </a:r>
            <a:br>
              <a:rPr lang="en" sz="1800" dirty="0">
                <a:solidFill>
                  <a:srgbClr val="008000"/>
                </a:solidFill>
              </a:rPr>
            </a:br>
            <a:endParaRPr lang="en-US" sz="1800" dirty="0" smtClean="0">
              <a:solidFill>
                <a:srgbClr val="008000"/>
              </a:solidFill>
            </a:endParaRPr>
          </a:p>
          <a:p>
            <a:pPr eaLnBrk="1" hangingPunct="1">
              <a:spcBef>
                <a:spcPct val="0"/>
              </a:spcBef>
            </a:pPr>
            <a:r>
              <a:rPr lang="en" sz="1800" dirty="0" smtClean="0">
                <a:solidFill>
                  <a:srgbClr val="0000FF"/>
                </a:solidFill>
              </a:rPr>
              <a:t>Co-PI</a:t>
            </a:r>
            <a:r>
              <a:rPr lang="en" sz="1800" dirty="0">
                <a:solidFill>
                  <a:srgbClr val="0000FF"/>
                </a:solidFill>
              </a:rPr>
              <a:t>: Gerardo A Blumenkrantz, Associate Professor, Media &amp; Communication Arts, Branding + Integrated Communications (BIC) Creative Track, CCNY</a:t>
            </a:r>
            <a:br>
              <a:rPr lang="en" sz="1800" dirty="0">
                <a:solidFill>
                  <a:srgbClr val="0000FF"/>
                </a:solidFill>
              </a:rPr>
            </a:br>
            <a:endParaRPr lang="en-US" sz="1800" dirty="0" smtClean="0">
              <a:solidFill>
                <a:srgbClr val="0000FF"/>
              </a:solidFill>
            </a:endParaRPr>
          </a:p>
          <a:p>
            <a:pPr eaLnBrk="1" hangingPunct="1">
              <a:spcBef>
                <a:spcPct val="0"/>
              </a:spcBef>
            </a:pPr>
            <a:r>
              <a:rPr lang="en" sz="1800" dirty="0" smtClean="0">
                <a:solidFill>
                  <a:srgbClr val="FF6600"/>
                </a:solidFill>
              </a:rPr>
              <a:t>Co-PI</a:t>
            </a:r>
            <a:r>
              <a:rPr lang="en" sz="1800" dirty="0">
                <a:solidFill>
                  <a:srgbClr val="FF6600"/>
                </a:solidFill>
              </a:rPr>
              <a:t>: Devin Voorsanger, Managing Director, Zahn Innovation Center</a:t>
            </a:r>
            <a:endParaRPr lang="en-US" sz="1800" dirty="0" smtClean="0">
              <a:solidFill>
                <a:srgbClr val="7030A0"/>
              </a:solidFill>
            </a:endParaRPr>
          </a:p>
        </p:txBody>
      </p:sp>
      <p:sp>
        <p:nvSpPr>
          <p:cNvPr id="3076" name="Text Box 6"/>
          <p:cNvSpPr txBox="1">
            <a:spLocks noChangeArrowheads="1"/>
          </p:cNvSpPr>
          <p:nvPr/>
        </p:nvSpPr>
        <p:spPr bwMode="auto">
          <a:xfrm>
            <a:off x="1981200" y="381000"/>
            <a:ext cx="3657600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b="1" dirty="0"/>
              <a:t>CSc 59866/59867 Capstone I/II Fall </a:t>
            </a:r>
            <a:r>
              <a:rPr lang="en-US" b="1" dirty="0" smtClean="0"/>
              <a:t>2019-</a:t>
            </a:r>
            <a:r>
              <a:rPr lang="en-US" b="1" dirty="0"/>
              <a:t>Spring </a:t>
            </a:r>
            <a:r>
              <a:rPr lang="en-US" b="1" dirty="0" smtClean="0"/>
              <a:t>2020</a:t>
            </a:r>
            <a:endParaRPr lang="en-US" dirty="0"/>
          </a:p>
        </p:txBody>
      </p:sp>
      <p:sp>
        <p:nvSpPr>
          <p:cNvPr id="3077" name="TextBox 4"/>
          <p:cNvSpPr txBox="1">
            <a:spLocks noChangeArrowheads="1"/>
          </p:cNvSpPr>
          <p:nvPr/>
        </p:nvSpPr>
        <p:spPr bwMode="auto">
          <a:xfrm>
            <a:off x="4572000" y="1066800"/>
            <a:ext cx="43434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3600" dirty="0" smtClean="0"/>
              <a:t>Project Showcases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83132915"/>
      </p:ext>
    </p:extLst>
  </p:cSld>
  <p:clrMapOvr>
    <a:masterClrMapping/>
  </p:clrMapOvr>
  <p:transition xmlns:p14="http://schemas.microsoft.com/office/powerpoint/2010/main" advTm="19781"/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38"/>
          <p:cNvSpPr>
            <a:spLocks noGrp="1" noChangeArrowheads="1"/>
          </p:cNvSpPr>
          <p:nvPr>
            <p:ph type="title"/>
          </p:nvPr>
        </p:nvSpPr>
        <p:spPr>
          <a:xfrm>
            <a:off x="457200" y="457200"/>
            <a:ext cx="8534400" cy="1219200"/>
          </a:xfrm>
        </p:spPr>
        <p:txBody>
          <a:bodyPr/>
          <a:lstStyle/>
          <a:p>
            <a:pPr eaLnBrk="1" hangingPunct="1"/>
            <a:r>
              <a:rPr lang="en-US" sz="2400" dirty="0" smtClean="0"/>
              <a:t>3. Location and Navigation Evaluation in a Mapped Building Environment </a:t>
            </a:r>
          </a:p>
        </p:txBody>
      </p:sp>
      <p:sp>
        <p:nvSpPr>
          <p:cNvPr id="14339" name="Rectangle 39"/>
          <p:cNvSpPr>
            <a:spLocks noGrp="1" noChangeArrowheads="1"/>
          </p:cNvSpPr>
          <p:nvPr>
            <p:ph type="body" idx="1"/>
          </p:nvPr>
        </p:nvSpPr>
        <p:spPr>
          <a:xfrm>
            <a:off x="0" y="1524000"/>
            <a:ext cx="8915400" cy="45720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SzPct val="90000"/>
              <a:buFont typeface="Arial" charset="0"/>
              <a:buChar char="•"/>
              <a:defRPr/>
            </a:pPr>
            <a:r>
              <a:rPr lang="en-US" sz="2000" dirty="0" smtClean="0"/>
              <a:t>Joey Knapp Eric L. Seidel </a:t>
            </a:r>
            <a:r>
              <a:rPr lang="en-US" sz="2000" dirty="0" err="1" smtClean="0"/>
              <a:t>Suri</a:t>
            </a:r>
            <a:r>
              <a:rPr lang="en-US" sz="2000" dirty="0" smtClean="0"/>
              <a:t> </a:t>
            </a:r>
            <a:r>
              <a:rPr lang="en-US" sz="2000" dirty="0" err="1" smtClean="0"/>
              <a:t>Wigder</a:t>
            </a:r>
            <a:r>
              <a:rPr lang="en-US" sz="2000" dirty="0" smtClean="0"/>
              <a:t>  (</a:t>
            </a:r>
            <a:r>
              <a:rPr lang="en-US" sz="2000" dirty="0" smtClean="0">
                <a:solidFill>
                  <a:srgbClr val="FF0000"/>
                </a:solidFill>
              </a:rPr>
              <a:t>lead to a journal paper</a:t>
            </a:r>
            <a:r>
              <a:rPr lang="en-US" sz="2000" dirty="0" smtClean="0"/>
              <a:t>)</a:t>
            </a:r>
          </a:p>
          <a:p>
            <a:pPr eaLnBrk="1" hangingPunct="1">
              <a:lnSpc>
                <a:spcPct val="90000"/>
              </a:lnSpc>
              <a:buSzPct val="90000"/>
              <a:buFont typeface="Arial" charset="0"/>
              <a:buChar char="•"/>
              <a:defRPr/>
            </a:pPr>
            <a:r>
              <a:rPr lang="en-US" sz="2000" dirty="0" smtClean="0"/>
              <a:t>Project Advisors: Wai Khoo, Edgardo Molina, Zhigang Zhu</a:t>
            </a:r>
          </a:p>
        </p:txBody>
      </p:sp>
      <p:pic>
        <p:nvPicPr>
          <p:cNvPr id="9" name="Content Placeholder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819400"/>
            <a:ext cx="4408138" cy="3352800"/>
          </a:xfrm>
          <a:prstGeom prst="rect">
            <a:avLst/>
          </a:prstGeom>
        </p:spPr>
      </p:pic>
      <p:sp>
        <p:nvSpPr>
          <p:cNvPr id="5" name="TextBox 9"/>
          <p:cNvSpPr txBox="1">
            <a:spLocks noChangeArrowheads="1"/>
          </p:cNvSpPr>
          <p:nvPr/>
        </p:nvSpPr>
        <p:spPr bwMode="auto">
          <a:xfrm>
            <a:off x="914400" y="2286000"/>
            <a:ext cx="77724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600" dirty="0" smtClean="0">
                <a:solidFill>
                  <a:srgbClr val="0000FF"/>
                </a:solidFill>
              </a:rPr>
              <a:t>Microsoft Robotics Studio -&gt; Unity 3D (some work done after capstone)</a:t>
            </a:r>
            <a:endParaRPr lang="en-US" sz="1600" dirty="0">
              <a:solidFill>
                <a:srgbClr val="0000FF"/>
              </a:solidFill>
            </a:endParaRPr>
          </a:p>
        </p:txBody>
      </p:sp>
      <p:grpSp>
        <p:nvGrpSpPr>
          <p:cNvPr id="6" name="Group 22"/>
          <p:cNvGrpSpPr/>
          <p:nvPr/>
        </p:nvGrpSpPr>
        <p:grpSpPr>
          <a:xfrm>
            <a:off x="5183401" y="2743200"/>
            <a:ext cx="3960599" cy="3585865"/>
            <a:chOff x="990600" y="1905000"/>
            <a:chExt cx="3960599" cy="3585865"/>
          </a:xfrm>
        </p:grpSpPr>
        <p:grpSp>
          <p:nvGrpSpPr>
            <p:cNvPr id="7" name="Group 18"/>
            <p:cNvGrpSpPr/>
            <p:nvPr/>
          </p:nvGrpSpPr>
          <p:grpSpPr>
            <a:xfrm>
              <a:off x="990600" y="2286000"/>
              <a:ext cx="3960599" cy="2890351"/>
              <a:chOff x="1066800" y="2362200"/>
              <a:chExt cx="3960599" cy="2890351"/>
            </a:xfrm>
          </p:grpSpPr>
          <p:pic>
            <p:nvPicPr>
              <p:cNvPr id="12" name="Picture 4" descr="figure11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1066800" y="2514600"/>
                <a:ext cx="3657599" cy="273795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3" name="Picture 5" descr="AerialView_NAC_8th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2741399" y="2362200"/>
                <a:ext cx="2286000" cy="90209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4" name="Picture 6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1219200" y="4191000"/>
                <a:ext cx="1295400" cy="96348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sp>
          <p:nvSpPr>
            <p:cNvPr id="8" name="Rectangle 7"/>
            <p:cNvSpPr/>
            <p:nvPr/>
          </p:nvSpPr>
          <p:spPr>
            <a:xfrm>
              <a:off x="2971800" y="5029200"/>
              <a:ext cx="1600200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dirty="0" smtClean="0"/>
                <a:t>Trajectory plots of 18 human subjects</a:t>
              </a:r>
              <a:endParaRPr lang="en-US" sz="1200" dirty="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143000" y="5181600"/>
              <a:ext cx="1981200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dirty="0" smtClean="0"/>
                <a:t>Testing in Unity 3D</a:t>
              </a:r>
              <a:endParaRPr lang="en-US" sz="1200" dirty="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2743200" y="1905000"/>
              <a:ext cx="1981200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dirty="0" smtClean="0"/>
                <a:t>A complex hall way in VR</a:t>
              </a:r>
              <a:endParaRPr lang="en-US" sz="1200" dirty="0"/>
            </a:p>
          </p:txBody>
        </p:sp>
      </p:grpSp>
      <p:sp>
        <p:nvSpPr>
          <p:cNvPr id="15" name="Rectangle 14"/>
          <p:cNvSpPr/>
          <p:nvPr/>
        </p:nvSpPr>
        <p:spPr>
          <a:xfrm>
            <a:off x="0" y="6324600"/>
            <a:ext cx="8915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dirty="0" err="1" smtClean="0">
                <a:solidFill>
                  <a:srgbClr val="0000FF"/>
                </a:solidFill>
              </a:rPr>
              <a:t>Khoo</a:t>
            </a:r>
            <a:r>
              <a:rPr lang="en-US" dirty="0" smtClean="0">
                <a:solidFill>
                  <a:srgbClr val="0000FF"/>
                </a:solidFill>
              </a:rPr>
              <a:t>, W. L., Knapp, J., Palmer, F., Ro, T., &amp; Zhu, Z. </a:t>
            </a:r>
            <a:r>
              <a:rPr lang="en-US" i="1" dirty="0" smtClean="0">
                <a:solidFill>
                  <a:srgbClr val="0000FF"/>
                </a:solidFill>
              </a:rPr>
              <a:t>Journal of Assistive Technologies</a:t>
            </a:r>
            <a:r>
              <a:rPr lang="en-US" dirty="0" smtClean="0">
                <a:solidFill>
                  <a:srgbClr val="0000FF"/>
                </a:solidFill>
              </a:rPr>
              <a:t>. </a:t>
            </a:r>
            <a:endParaRPr lang="en-US" dirty="0">
              <a:solidFill>
                <a:srgbClr val="0000FF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advTm="20281"/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38"/>
          <p:cNvSpPr>
            <a:spLocks noGrp="1" noChangeArrowheads="1"/>
          </p:cNvSpPr>
          <p:nvPr>
            <p:ph type="title"/>
          </p:nvPr>
        </p:nvSpPr>
        <p:spPr>
          <a:xfrm>
            <a:off x="457200" y="457200"/>
            <a:ext cx="8534400" cy="1219200"/>
          </a:xfrm>
        </p:spPr>
        <p:txBody>
          <a:bodyPr/>
          <a:lstStyle/>
          <a:p>
            <a:pPr eaLnBrk="1" hangingPunct="1"/>
            <a:r>
              <a:rPr lang="en-US" sz="2400" dirty="0" smtClean="0"/>
              <a:t>4. </a:t>
            </a:r>
            <a:r>
              <a:rPr lang="en-US" sz="2400" dirty="0" err="1" smtClean="0"/>
              <a:t>Iris</a:t>
            </a:r>
            <a:r>
              <a:rPr lang="en-US" sz="2400" dirty="0" err="1" smtClean="0">
                <a:latin typeface="Symbol" pitchFamily="18" charset="2"/>
              </a:rPr>
              <a:t>p</a:t>
            </a:r>
            <a:r>
              <a:rPr lang="en-US" sz="2400" dirty="0" smtClean="0"/>
              <a:t>: an ultra-low-cost solution for the blind in the city </a:t>
            </a:r>
          </a:p>
        </p:txBody>
      </p:sp>
      <p:sp>
        <p:nvSpPr>
          <p:cNvPr id="14339" name="Rectangle 39"/>
          <p:cNvSpPr>
            <a:spLocks noGrp="1" noChangeArrowheads="1"/>
          </p:cNvSpPr>
          <p:nvPr>
            <p:ph type="body" idx="1"/>
          </p:nvPr>
        </p:nvSpPr>
        <p:spPr>
          <a:xfrm>
            <a:off x="76200" y="1447800"/>
            <a:ext cx="8915400" cy="48768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SzPct val="90000"/>
              <a:buFont typeface="Arial" charset="0"/>
              <a:buChar char="•"/>
              <a:defRPr/>
            </a:pPr>
            <a:r>
              <a:rPr lang="en-US" sz="2000" dirty="0" smtClean="0"/>
              <a:t>Luis </a:t>
            </a:r>
            <a:r>
              <a:rPr lang="en-US" sz="2000" dirty="0" err="1" smtClean="0"/>
              <a:t>Maurad</a:t>
            </a:r>
            <a:r>
              <a:rPr lang="en-US" sz="2000" dirty="0" smtClean="0"/>
              <a:t>, Jason </a:t>
            </a:r>
            <a:r>
              <a:rPr lang="en-US" sz="2000" dirty="0" err="1" smtClean="0"/>
              <a:t>Kwong</a:t>
            </a:r>
            <a:r>
              <a:rPr lang="en-US" sz="2000" dirty="0" smtClean="0"/>
              <a:t>, Jean Sanchez</a:t>
            </a:r>
          </a:p>
          <a:p>
            <a:pPr eaLnBrk="1" hangingPunct="1">
              <a:lnSpc>
                <a:spcPct val="90000"/>
              </a:lnSpc>
              <a:buSzPct val="90000"/>
              <a:buFont typeface="Arial" charset="0"/>
              <a:buChar char="•"/>
              <a:defRPr/>
            </a:pPr>
            <a:r>
              <a:rPr lang="en-US" sz="2000" dirty="0" smtClean="0"/>
              <a:t>Project Advisor: Zhigang Zhu, PhD</a:t>
            </a:r>
          </a:p>
          <a:p>
            <a:pPr eaLnBrk="1" hangingPunct="1">
              <a:lnSpc>
                <a:spcPct val="90000"/>
              </a:lnSpc>
              <a:buSzPct val="90000"/>
              <a:buFont typeface="Arial" charset="0"/>
              <a:buChar char="•"/>
              <a:defRPr/>
            </a:pPr>
            <a:endParaRPr lang="en-US" sz="2000" dirty="0" smtClean="0"/>
          </a:p>
          <a:p>
            <a:r>
              <a:rPr lang="en-US" sz="2000" dirty="0" smtClean="0"/>
              <a:t>The </a:t>
            </a:r>
            <a:r>
              <a:rPr lang="en-US" sz="2000" dirty="0" err="1" smtClean="0"/>
              <a:t>Irisπ</a:t>
            </a:r>
            <a:r>
              <a:rPr lang="en-US" sz="2000" dirty="0" smtClean="0"/>
              <a:t> was built using the following components: </a:t>
            </a:r>
          </a:p>
          <a:p>
            <a:pPr lvl="1"/>
            <a:r>
              <a:rPr lang="en-US" sz="1600" dirty="0" smtClean="0"/>
              <a:t>Laptop running Linux (as a replacement for the originally planned Raspberry Pi)</a:t>
            </a:r>
          </a:p>
          <a:p>
            <a:pPr lvl="1"/>
            <a:r>
              <a:rPr lang="en-US" sz="1600" dirty="0" smtClean="0"/>
              <a:t>USB Endoscope Camera x2</a:t>
            </a:r>
          </a:p>
          <a:p>
            <a:pPr lvl="1"/>
            <a:r>
              <a:rPr lang="en-US" sz="1600" dirty="0" smtClean="0"/>
              <a:t>USB Numeric Keypad</a:t>
            </a:r>
          </a:p>
          <a:p>
            <a:pPr lvl="1"/>
            <a:r>
              <a:rPr lang="en-US" sz="1600" dirty="0" smtClean="0"/>
              <a:t>Small Speaker </a:t>
            </a:r>
          </a:p>
          <a:p>
            <a:pPr lvl="1"/>
            <a:r>
              <a:rPr lang="en-US" sz="1600" dirty="0" smtClean="0"/>
              <a:t>Sunglasses</a:t>
            </a:r>
          </a:p>
          <a:p>
            <a:r>
              <a:rPr lang="en-US" sz="2000" dirty="0" smtClean="0"/>
              <a:t> </a:t>
            </a:r>
            <a:r>
              <a:rPr lang="en-US" sz="2000" b="1" dirty="0" smtClean="0"/>
              <a:t>Development Tools</a:t>
            </a:r>
            <a:endParaRPr lang="en-US" sz="2000" dirty="0" smtClean="0"/>
          </a:p>
          <a:p>
            <a:pPr lvl="1"/>
            <a:r>
              <a:rPr lang="en-US" sz="1600" dirty="0" smtClean="0"/>
              <a:t>OpenCV(C++) v.2.3</a:t>
            </a:r>
          </a:p>
          <a:p>
            <a:pPr lvl="1"/>
            <a:r>
              <a:rPr lang="en-US" sz="1600" dirty="0" smtClean="0"/>
              <a:t>Qt Creator</a:t>
            </a:r>
          </a:p>
          <a:p>
            <a:pPr lvl="1"/>
            <a:r>
              <a:rPr lang="en-US" sz="1600" dirty="0" err="1" smtClean="0"/>
              <a:t>Flite</a:t>
            </a:r>
            <a:r>
              <a:rPr lang="en-US" sz="1600" dirty="0" smtClean="0"/>
              <a:t> Speech Synthesis System</a:t>
            </a:r>
          </a:p>
          <a:p>
            <a:pPr lvl="1"/>
            <a:r>
              <a:rPr lang="en-US" sz="1600" dirty="0" err="1" smtClean="0"/>
              <a:t>Gcc</a:t>
            </a:r>
            <a:r>
              <a:rPr lang="en-US" sz="1600" dirty="0" smtClean="0"/>
              <a:t> Compiler</a:t>
            </a:r>
          </a:p>
          <a:p>
            <a:pPr eaLnBrk="1" hangingPunct="1">
              <a:lnSpc>
                <a:spcPct val="90000"/>
              </a:lnSpc>
              <a:buSzPct val="90000"/>
              <a:buFont typeface="Arial" charset="0"/>
              <a:buChar char="•"/>
              <a:defRPr/>
            </a:pPr>
            <a:endParaRPr lang="en-US" sz="2000" dirty="0" smtClean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62800" y="1676400"/>
            <a:ext cx="838200" cy="838200"/>
          </a:xfrm>
          <a:prstGeom prst="rect">
            <a:avLst/>
          </a:prstGeom>
          <a:noFill/>
        </p:spPr>
      </p:pic>
      <p:grpSp>
        <p:nvGrpSpPr>
          <p:cNvPr id="2" name="Group 1"/>
          <p:cNvGrpSpPr/>
          <p:nvPr/>
        </p:nvGrpSpPr>
        <p:grpSpPr>
          <a:xfrm>
            <a:off x="3810000" y="3581400"/>
            <a:ext cx="4794885" cy="1524000"/>
            <a:chOff x="3810000" y="3352800"/>
            <a:chExt cx="4794885" cy="1524000"/>
          </a:xfrm>
        </p:grpSpPr>
        <p:pic>
          <p:nvPicPr>
            <p:cNvPr id="3075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233285" y="3352800"/>
              <a:ext cx="1371600" cy="1524000"/>
            </a:xfrm>
            <a:prstGeom prst="rect">
              <a:avLst/>
            </a:prstGeom>
            <a:noFill/>
          </p:spPr>
        </p:pic>
        <p:pic>
          <p:nvPicPr>
            <p:cNvPr id="3076" name="Picture 4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810000" y="3352800"/>
              <a:ext cx="1455626" cy="1447800"/>
            </a:xfrm>
            <a:prstGeom prst="rect">
              <a:avLst/>
            </a:prstGeom>
            <a:noFill/>
          </p:spPr>
        </p:pic>
        <p:pic>
          <p:nvPicPr>
            <p:cNvPr id="3077" name="Picture 5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5486400" y="3352800"/>
              <a:ext cx="1514475" cy="1466850"/>
            </a:xfrm>
            <a:prstGeom prst="rect">
              <a:avLst/>
            </a:prstGeom>
            <a:noFill/>
          </p:spPr>
        </p:pic>
      </p:grpSp>
    </p:spTree>
  </p:cSld>
  <p:clrMapOvr>
    <a:masterClrMapping/>
  </p:clrMapOvr>
  <p:transition xmlns:p14="http://schemas.microsoft.com/office/powerpoint/2010/main" advTm="20281"/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Past </a:t>
            </a:r>
            <a:r>
              <a:rPr lang="en-US" dirty="0"/>
              <a:t>Projects </a:t>
            </a:r>
            <a:r>
              <a:rPr lang="en-US" sz="3200" dirty="0"/>
              <a:t>(2011 and 2012)</a:t>
            </a:r>
            <a:endParaRPr lang="en-US" sz="3200" dirty="0" smtClean="0"/>
          </a:p>
        </p:txBody>
      </p:sp>
      <p:sp>
        <p:nvSpPr>
          <p:cNvPr id="2560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267200"/>
          </a:xfrm>
        </p:spPr>
        <p:txBody>
          <a:bodyPr/>
          <a:lstStyle/>
          <a:p>
            <a:pPr>
              <a:buFont typeface="Wingdings" pitchFamily="2" charset="2"/>
              <a:buNone/>
            </a:pPr>
            <a:r>
              <a:rPr lang="en-US" sz="2000" dirty="0" smtClean="0">
                <a:solidFill>
                  <a:srgbClr val="0000FF"/>
                </a:solidFill>
              </a:rPr>
              <a:t>2011-2012 Cohort</a:t>
            </a:r>
          </a:p>
          <a:p>
            <a:r>
              <a:rPr lang="en-US" sz="1800" dirty="0" smtClean="0"/>
              <a:t>1 </a:t>
            </a:r>
            <a:r>
              <a:rPr lang="en-US" sz="1800" dirty="0">
                <a:solidFill>
                  <a:srgbClr val="0000FF"/>
                </a:solidFill>
              </a:rPr>
              <a:t>V.I.S.T.A</a:t>
            </a:r>
            <a:r>
              <a:rPr lang="en-US" sz="1800" dirty="0" smtClean="0">
                <a:solidFill>
                  <a:srgbClr val="0000FF"/>
                </a:solidFill>
              </a:rPr>
              <a:t>.</a:t>
            </a:r>
            <a:r>
              <a:rPr lang="en-US" sz="1800" dirty="0" smtClean="0"/>
              <a:t>: </a:t>
            </a:r>
            <a:r>
              <a:rPr lang="en-US" sz="1800" dirty="0" err="1" smtClean="0"/>
              <a:t>Vibro</a:t>
            </a:r>
            <a:r>
              <a:rPr lang="en-US" sz="1800" dirty="0" smtClean="0"/>
              <a:t>-tactile Intelligent System for Travelling Aid: a Wearable Alternative (</a:t>
            </a:r>
            <a:r>
              <a:rPr lang="en-US" sz="1800" dirty="0" smtClean="0">
                <a:solidFill>
                  <a:srgbClr val="FF0000"/>
                </a:solidFill>
              </a:rPr>
              <a:t>Kaylie First Place</a:t>
            </a:r>
            <a:r>
              <a:rPr lang="en-US" sz="1800" dirty="0" smtClean="0"/>
              <a:t>)</a:t>
            </a:r>
          </a:p>
          <a:p>
            <a:r>
              <a:rPr lang="en-US" sz="1800" dirty="0" smtClean="0"/>
              <a:t>2. </a:t>
            </a:r>
            <a:r>
              <a:rPr lang="en-US" sz="1800" dirty="0" err="1" smtClean="0">
                <a:solidFill>
                  <a:srgbClr val="0000FF"/>
                </a:solidFill>
              </a:rPr>
              <a:t>KinDetect</a:t>
            </a:r>
            <a:r>
              <a:rPr lang="en-US" sz="1800" dirty="0" smtClean="0"/>
              <a:t>: Kinect Detecting Objects (</a:t>
            </a:r>
            <a:r>
              <a:rPr lang="en-US" sz="1800" dirty="0" smtClean="0">
                <a:solidFill>
                  <a:srgbClr val="FF0000"/>
                </a:solidFill>
              </a:rPr>
              <a:t>an ICCHP 2012 Paper</a:t>
            </a:r>
            <a:r>
              <a:rPr lang="en-US" sz="1800" dirty="0" smtClean="0"/>
              <a:t>)</a:t>
            </a:r>
          </a:p>
          <a:p>
            <a:r>
              <a:rPr lang="en-US" sz="1800" dirty="0" smtClean="0"/>
              <a:t>3. </a:t>
            </a:r>
            <a:r>
              <a:rPr lang="en-US" sz="1800" dirty="0" smtClean="0">
                <a:solidFill>
                  <a:srgbClr val="0000FF"/>
                </a:solidFill>
              </a:rPr>
              <a:t>LANE</a:t>
            </a:r>
            <a:r>
              <a:rPr lang="en-US" sz="1800" dirty="0" smtClean="0"/>
              <a:t>: Location and Navigation Evaluation in a Mapped Building Environment</a:t>
            </a:r>
          </a:p>
          <a:p>
            <a:r>
              <a:rPr lang="en-US" sz="1800" dirty="0" smtClean="0"/>
              <a:t>4.</a:t>
            </a:r>
            <a:r>
              <a:rPr lang="en-US" sz="1800" dirty="0" smtClean="0">
                <a:solidFill>
                  <a:srgbClr val="0000FF"/>
                </a:solidFill>
              </a:rPr>
              <a:t> </a:t>
            </a:r>
            <a:r>
              <a:rPr lang="en-US" sz="1800" dirty="0" err="1" smtClean="0">
                <a:solidFill>
                  <a:srgbClr val="0000FF"/>
                </a:solidFill>
              </a:rPr>
              <a:t>Iris</a:t>
            </a:r>
            <a:r>
              <a:rPr lang="en-US" sz="1800" dirty="0" err="1" smtClean="0">
                <a:solidFill>
                  <a:srgbClr val="0000FF"/>
                </a:solidFill>
                <a:latin typeface="Symbol" pitchFamily="18" charset="2"/>
              </a:rPr>
              <a:t>p</a:t>
            </a:r>
            <a:r>
              <a:rPr lang="en-US" sz="1800" dirty="0" smtClean="0"/>
              <a:t>: an ultra-low-cost solution for the blind in the city</a:t>
            </a:r>
          </a:p>
          <a:p>
            <a:pPr>
              <a:buNone/>
            </a:pPr>
            <a:r>
              <a:rPr lang="en-US" sz="2000" b="1" dirty="0" smtClean="0">
                <a:solidFill>
                  <a:srgbClr val="0000FF"/>
                </a:solidFill>
              </a:rPr>
              <a:t>2012-2013 Cohort  </a:t>
            </a:r>
            <a:r>
              <a:rPr lang="en-US" sz="2000" b="1" dirty="0">
                <a:solidFill>
                  <a:srgbClr val="0000FF"/>
                </a:solidFill>
              </a:rPr>
              <a:t>-</a:t>
            </a:r>
            <a:r>
              <a:rPr lang="en-US" sz="2000" b="1" dirty="0" smtClean="0">
                <a:solidFill>
                  <a:srgbClr val="0000FF"/>
                </a:solidFill>
              </a:rPr>
              <a:t>&gt;</a:t>
            </a:r>
            <a:r>
              <a:rPr lang="en-US" sz="1800" dirty="0">
                <a:solidFill>
                  <a:srgbClr val="FF0000"/>
                </a:solidFill>
              </a:rPr>
              <a:t>2013 Edition of the NSF Projects to Aid Persons with Disabilities (ed. John </a:t>
            </a:r>
            <a:r>
              <a:rPr lang="en-US" sz="1800" dirty="0" err="1">
                <a:solidFill>
                  <a:srgbClr val="FF0000"/>
                </a:solidFill>
              </a:rPr>
              <a:t>Enderle</a:t>
            </a:r>
            <a:r>
              <a:rPr lang="en-US" sz="1800" dirty="0">
                <a:solidFill>
                  <a:srgbClr val="FF0000"/>
                </a:solidFill>
              </a:rPr>
              <a:t>) </a:t>
            </a:r>
            <a:endParaRPr lang="en-US" sz="1800" b="1" dirty="0" smtClean="0">
              <a:solidFill>
                <a:srgbClr val="FF0000"/>
              </a:solidFill>
            </a:endParaRPr>
          </a:p>
          <a:p>
            <a:r>
              <a:rPr lang="en-US" sz="1800" b="1" dirty="0" smtClean="0"/>
              <a:t>5. </a:t>
            </a:r>
            <a:r>
              <a:rPr lang="en-US" sz="1800" b="1" dirty="0" smtClean="0">
                <a:solidFill>
                  <a:srgbClr val="0000FF"/>
                </a:solidFill>
              </a:rPr>
              <a:t>Smart House</a:t>
            </a:r>
            <a:r>
              <a:rPr lang="en-US" sz="1800" b="1" dirty="0" smtClean="0"/>
              <a:t> for All</a:t>
            </a:r>
          </a:p>
          <a:p>
            <a:r>
              <a:rPr lang="en-US" sz="1800" b="1" dirty="0" smtClean="0"/>
              <a:t>6. A Low-cost Outdoor </a:t>
            </a:r>
            <a:r>
              <a:rPr lang="en-US" sz="1800" b="1" dirty="0" smtClean="0">
                <a:solidFill>
                  <a:srgbClr val="0000FF"/>
                </a:solidFill>
              </a:rPr>
              <a:t>Assistive Navigation</a:t>
            </a:r>
            <a:r>
              <a:rPr lang="en-US" sz="1800" b="1" dirty="0" smtClean="0"/>
              <a:t> System for Blind People</a:t>
            </a:r>
          </a:p>
          <a:p>
            <a:r>
              <a:rPr lang="en-US" sz="1800" b="1" dirty="0" smtClean="0"/>
              <a:t>7. </a:t>
            </a:r>
            <a:r>
              <a:rPr lang="en-US" sz="1800" b="1" dirty="0" smtClean="0">
                <a:solidFill>
                  <a:srgbClr val="0000FF"/>
                </a:solidFill>
              </a:rPr>
              <a:t>Smartphone</a:t>
            </a:r>
            <a:r>
              <a:rPr lang="en-US" sz="1800" b="1" dirty="0" smtClean="0"/>
              <a:t>-Based Indoor Navigation for the Visually Impaired</a:t>
            </a:r>
          </a:p>
          <a:p>
            <a:r>
              <a:rPr lang="en-US" sz="1800" b="1" dirty="0" smtClean="0"/>
              <a:t>8. Electronic Travel Aid for the Visually Impaired With a Depth Sensor and </a:t>
            </a:r>
            <a:r>
              <a:rPr lang="en-US" sz="1800" b="1" dirty="0" smtClean="0">
                <a:solidFill>
                  <a:srgbClr val="0000FF"/>
                </a:solidFill>
              </a:rPr>
              <a:t>Vibrotactile Belt</a:t>
            </a:r>
          </a:p>
          <a:p>
            <a:r>
              <a:rPr lang="en-US" sz="1800" b="1" dirty="0" smtClean="0"/>
              <a:t>9. 3D and Image Stitching with the </a:t>
            </a:r>
            <a:r>
              <a:rPr lang="en-US" sz="1800" b="1" dirty="0" err="1" smtClean="0">
                <a:solidFill>
                  <a:srgbClr val="0000FF"/>
                </a:solidFill>
              </a:rPr>
              <a:t>Lytro</a:t>
            </a:r>
            <a:r>
              <a:rPr lang="en-US" sz="1800" b="1" dirty="0" smtClean="0"/>
              <a:t> Light-Field Camera</a:t>
            </a:r>
          </a:p>
          <a:p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2686944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38"/>
          <p:cNvSpPr>
            <a:spLocks noGrp="1" noChangeArrowheads="1"/>
          </p:cNvSpPr>
          <p:nvPr>
            <p:ph type="title"/>
          </p:nvPr>
        </p:nvSpPr>
        <p:spPr>
          <a:xfrm>
            <a:off x="457200" y="457200"/>
            <a:ext cx="8534400" cy="1219200"/>
          </a:xfrm>
        </p:spPr>
        <p:txBody>
          <a:bodyPr/>
          <a:lstStyle/>
          <a:p>
            <a:pPr eaLnBrk="1" hangingPunct="1"/>
            <a:r>
              <a:rPr lang="en-US" sz="3200" dirty="0" smtClean="0"/>
              <a:t>5. Smart House for All </a:t>
            </a:r>
          </a:p>
        </p:txBody>
      </p:sp>
      <p:sp>
        <p:nvSpPr>
          <p:cNvPr id="14339" name="Rectangle 39"/>
          <p:cNvSpPr>
            <a:spLocks noGrp="1" noChangeArrowheads="1"/>
          </p:cNvSpPr>
          <p:nvPr>
            <p:ph type="body" idx="1"/>
          </p:nvPr>
        </p:nvSpPr>
        <p:spPr>
          <a:xfrm>
            <a:off x="76200" y="1447800"/>
            <a:ext cx="8915400" cy="48768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SzPct val="90000"/>
              <a:buFont typeface="Arial" charset="0"/>
              <a:buChar char="•"/>
              <a:defRPr/>
            </a:pPr>
            <a:r>
              <a:rPr lang="en-US" sz="2000" dirty="0" smtClean="0"/>
              <a:t>Designers: </a:t>
            </a:r>
            <a:r>
              <a:rPr lang="en-US" sz="2000" dirty="0" err="1" smtClean="0"/>
              <a:t>Karim</a:t>
            </a:r>
            <a:r>
              <a:rPr lang="en-US" sz="2000" dirty="0" smtClean="0"/>
              <a:t> </a:t>
            </a:r>
            <a:r>
              <a:rPr lang="en-US" sz="2000" dirty="0" err="1" smtClean="0"/>
              <a:t>Abdelrazek</a:t>
            </a:r>
            <a:r>
              <a:rPr lang="en-US" sz="2000" dirty="0" smtClean="0"/>
              <a:t> , David Leonard, Carlos Chinchilla, </a:t>
            </a:r>
            <a:r>
              <a:rPr lang="en-US" sz="2000" dirty="0" err="1" smtClean="0"/>
              <a:t>Hery</a:t>
            </a:r>
            <a:r>
              <a:rPr lang="en-US" sz="2000" dirty="0" smtClean="0"/>
              <a:t> </a:t>
            </a:r>
            <a:r>
              <a:rPr lang="en-US" sz="2000" dirty="0" err="1" smtClean="0"/>
              <a:t>Ratsimihah</a:t>
            </a:r>
            <a:r>
              <a:rPr lang="en-US" sz="2000" dirty="0" smtClean="0"/>
              <a:t>, Michael </a:t>
            </a:r>
            <a:r>
              <a:rPr lang="en-US" sz="2000" dirty="0" err="1" smtClean="0"/>
              <a:t>Klein,Chirag</a:t>
            </a:r>
            <a:r>
              <a:rPr lang="en-US" sz="2000" dirty="0" smtClean="0"/>
              <a:t> Shah</a:t>
            </a:r>
          </a:p>
          <a:p>
            <a:pPr eaLnBrk="1" hangingPunct="1">
              <a:lnSpc>
                <a:spcPct val="90000"/>
              </a:lnSpc>
              <a:buSzPct val="90000"/>
              <a:buFont typeface="Arial" charset="0"/>
              <a:buChar char="•"/>
              <a:defRPr/>
            </a:pPr>
            <a:r>
              <a:rPr lang="en-US" sz="2000" dirty="0" smtClean="0"/>
              <a:t>Client Coordinator: Barbara Campbell, NYS Commission for the Blind</a:t>
            </a:r>
          </a:p>
          <a:p>
            <a:pPr eaLnBrk="1" hangingPunct="1">
              <a:lnSpc>
                <a:spcPct val="90000"/>
              </a:lnSpc>
              <a:buSzPct val="90000"/>
              <a:buFont typeface="Arial" charset="0"/>
              <a:buChar char="•"/>
              <a:defRPr/>
            </a:pPr>
            <a:r>
              <a:rPr lang="en-US" sz="2000" dirty="0" smtClean="0"/>
              <a:t>Supervising Professors: Dr. Zhigang Zhu, Department of Computer Science, Dr. Jizhong Xiao, Department of Electrical Engineering</a:t>
            </a:r>
          </a:p>
        </p:txBody>
      </p:sp>
      <p:pic>
        <p:nvPicPr>
          <p:cNvPr id="4" name="Picture 3" descr="D:\GARDE-2011-2012\Report-2013\Figure.SH.1.pn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3276600"/>
            <a:ext cx="4419600" cy="35051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 descr="D:\GARDE-2011-2012\Report-2013\Figure.SH.2.png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81600" y="3717925"/>
            <a:ext cx="2514600" cy="1082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5029200" y="5257800"/>
            <a:ext cx="32766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Our </a:t>
            </a:r>
            <a:r>
              <a:rPr lang="en-US" dirty="0" err="1" smtClean="0"/>
              <a:t>iOS</a:t>
            </a:r>
            <a:r>
              <a:rPr lang="en-US" dirty="0" smtClean="0"/>
              <a:t> app with three types of views: list view, tile view and gesture recognizer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 advTm="20281"/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38"/>
          <p:cNvSpPr>
            <a:spLocks noGrp="1" noChangeArrowheads="1"/>
          </p:cNvSpPr>
          <p:nvPr>
            <p:ph type="title"/>
          </p:nvPr>
        </p:nvSpPr>
        <p:spPr>
          <a:xfrm>
            <a:off x="457200" y="457200"/>
            <a:ext cx="8534400" cy="1219200"/>
          </a:xfrm>
        </p:spPr>
        <p:txBody>
          <a:bodyPr/>
          <a:lstStyle/>
          <a:p>
            <a:pPr eaLnBrk="1" hangingPunct="1"/>
            <a:r>
              <a:rPr lang="en-US" sz="2800" dirty="0" smtClean="0"/>
              <a:t>6. A Low-cost Outdoor Assistive Navigation System for Blind People </a:t>
            </a:r>
          </a:p>
        </p:txBody>
      </p:sp>
      <p:sp>
        <p:nvSpPr>
          <p:cNvPr id="14339" name="Rectangle 39"/>
          <p:cNvSpPr>
            <a:spLocks noGrp="1" noChangeArrowheads="1"/>
          </p:cNvSpPr>
          <p:nvPr>
            <p:ph type="body" idx="1"/>
          </p:nvPr>
        </p:nvSpPr>
        <p:spPr>
          <a:xfrm>
            <a:off x="76200" y="1676400"/>
            <a:ext cx="8915400" cy="46482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SzPct val="90000"/>
              <a:buFont typeface="Arial" charset="0"/>
              <a:buChar char="•"/>
              <a:defRPr/>
            </a:pPr>
            <a:r>
              <a:rPr lang="en-US" sz="2000" dirty="0" smtClean="0"/>
              <a:t>Designers: Kevin </a:t>
            </a:r>
            <a:r>
              <a:rPr lang="en-US" sz="2000" dirty="0" err="1" smtClean="0"/>
              <a:t>Ramdath</a:t>
            </a:r>
            <a:r>
              <a:rPr lang="en-US" sz="2000" dirty="0" smtClean="0"/>
              <a:t>, Manor </a:t>
            </a:r>
            <a:r>
              <a:rPr lang="en-US" sz="2000" dirty="0" err="1" smtClean="0"/>
              <a:t>Iosilevish</a:t>
            </a:r>
            <a:r>
              <a:rPr lang="en-US" sz="2000" dirty="0" smtClean="0"/>
              <a:t>, </a:t>
            </a:r>
            <a:r>
              <a:rPr lang="en-US" sz="2000" dirty="0" err="1" smtClean="0"/>
              <a:t>Dharmdeo</a:t>
            </a:r>
            <a:r>
              <a:rPr lang="en-US" sz="2000" dirty="0" smtClean="0"/>
              <a:t> Sigh, </a:t>
            </a:r>
            <a:r>
              <a:rPr lang="en-US" sz="2000" dirty="0" err="1" smtClean="0"/>
              <a:t>Anastasis</a:t>
            </a:r>
            <a:r>
              <a:rPr lang="en-US" sz="2000" dirty="0" smtClean="0"/>
              <a:t> </a:t>
            </a:r>
            <a:r>
              <a:rPr lang="en-US" sz="2000" dirty="0" err="1" smtClean="0"/>
              <a:t>Tsakas</a:t>
            </a:r>
            <a:endParaRPr lang="en-US" sz="2000" dirty="0" smtClean="0"/>
          </a:p>
          <a:p>
            <a:pPr eaLnBrk="1" hangingPunct="1">
              <a:lnSpc>
                <a:spcPct val="90000"/>
              </a:lnSpc>
              <a:buSzPct val="90000"/>
              <a:buFont typeface="Arial" charset="0"/>
              <a:buChar char="•"/>
              <a:defRPr/>
            </a:pPr>
            <a:r>
              <a:rPr lang="en-US" sz="2000" dirty="0" smtClean="0"/>
              <a:t>Client Coordinator: Aries Arditi, Visibility Metrics LLC</a:t>
            </a:r>
          </a:p>
          <a:p>
            <a:pPr eaLnBrk="1" hangingPunct="1">
              <a:lnSpc>
                <a:spcPct val="90000"/>
              </a:lnSpc>
              <a:buSzPct val="90000"/>
              <a:buFont typeface="Arial" charset="0"/>
              <a:buChar char="•"/>
              <a:defRPr/>
            </a:pPr>
            <a:r>
              <a:rPr lang="en-US" sz="2000" dirty="0" smtClean="0"/>
              <a:t>Supervising Professor: Dr. Jizhong Xiao</a:t>
            </a:r>
          </a:p>
          <a:p>
            <a:pPr eaLnBrk="1" hangingPunct="1">
              <a:lnSpc>
                <a:spcPct val="90000"/>
              </a:lnSpc>
              <a:buSzPct val="90000"/>
              <a:buFont typeface="Arial" charset="0"/>
              <a:buChar char="•"/>
              <a:defRPr/>
            </a:pPr>
            <a:r>
              <a:rPr lang="en-US" sz="2000" dirty="0" smtClean="0"/>
              <a:t>Department of Electrical Engineering</a:t>
            </a:r>
          </a:p>
        </p:txBody>
      </p:sp>
      <p:pic>
        <p:nvPicPr>
          <p:cNvPr id="4" name="Picture 3" descr="C:\Users\Anna\Downloads\scheme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3962400"/>
            <a:ext cx="4495800" cy="267185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0" y="2286000"/>
            <a:ext cx="1733375" cy="12192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tangle 5"/>
          <p:cNvSpPr/>
          <p:nvPr/>
        </p:nvSpPr>
        <p:spPr>
          <a:xfrm>
            <a:off x="5257800" y="3505200"/>
            <a:ext cx="3886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Bluetooth GPS receiver, Raspberry Pi, Buttons for user interface. </a:t>
            </a:r>
            <a:endParaRPr lang="en-US" dirty="0"/>
          </a:p>
        </p:txBody>
      </p:sp>
      <p:pic>
        <p:nvPicPr>
          <p:cNvPr id="7" name="Picture 6" descr="C:\Users\Anna\Desktop\p3.JP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3581400"/>
            <a:ext cx="3276600" cy="17526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/>
            </a:ext>
          </a:extLst>
        </p:spPr>
      </p:pic>
      <p:sp>
        <p:nvSpPr>
          <p:cNvPr id="8" name="Rectangle 7"/>
          <p:cNvSpPr/>
          <p:nvPr/>
        </p:nvSpPr>
        <p:spPr>
          <a:xfrm>
            <a:off x="609600" y="5562600"/>
            <a:ext cx="3962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The navigation result in residential area with reliable GPS signal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 advTm="20281"/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38"/>
          <p:cNvSpPr>
            <a:spLocks noGrp="1" noChangeArrowheads="1"/>
          </p:cNvSpPr>
          <p:nvPr>
            <p:ph type="title"/>
          </p:nvPr>
        </p:nvSpPr>
        <p:spPr>
          <a:xfrm>
            <a:off x="457200" y="457200"/>
            <a:ext cx="8534400" cy="1219200"/>
          </a:xfrm>
        </p:spPr>
        <p:txBody>
          <a:bodyPr/>
          <a:lstStyle/>
          <a:p>
            <a:pPr eaLnBrk="1" hangingPunct="1"/>
            <a:r>
              <a:rPr lang="en-US" sz="3200" dirty="0" smtClean="0"/>
              <a:t>7. Smartphone-Based Indoor Navigation for the Visually Impaired</a:t>
            </a:r>
          </a:p>
        </p:txBody>
      </p:sp>
      <p:sp>
        <p:nvSpPr>
          <p:cNvPr id="14339" name="Rectangle 39"/>
          <p:cNvSpPr>
            <a:spLocks noGrp="1" noChangeArrowheads="1"/>
          </p:cNvSpPr>
          <p:nvPr>
            <p:ph type="body" idx="1"/>
          </p:nvPr>
        </p:nvSpPr>
        <p:spPr>
          <a:xfrm>
            <a:off x="0" y="1676400"/>
            <a:ext cx="6248400" cy="46482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SzPct val="90000"/>
              <a:buFont typeface="Arial" charset="0"/>
              <a:buChar char="•"/>
              <a:defRPr/>
            </a:pPr>
            <a:r>
              <a:rPr lang="en-US" sz="2000" dirty="0" smtClean="0"/>
              <a:t>Designers: </a:t>
            </a:r>
            <a:r>
              <a:rPr lang="en-US" sz="2000" dirty="0" err="1" smtClean="0"/>
              <a:t>Yuriy</a:t>
            </a:r>
            <a:r>
              <a:rPr lang="en-US" sz="2000" dirty="0" smtClean="0"/>
              <a:t> </a:t>
            </a:r>
            <a:r>
              <a:rPr lang="en-US" sz="2000" dirty="0" err="1" smtClean="0"/>
              <a:t>Stejko</a:t>
            </a:r>
            <a:r>
              <a:rPr lang="en-US" sz="2000" dirty="0" smtClean="0"/>
              <a:t>, </a:t>
            </a:r>
            <a:r>
              <a:rPr lang="en-US" sz="2000" dirty="0" err="1" smtClean="0"/>
              <a:t>Qiang</a:t>
            </a:r>
            <a:r>
              <a:rPr lang="en-US" sz="2000" dirty="0" smtClean="0"/>
              <a:t> Wang, Linda Wong</a:t>
            </a:r>
          </a:p>
          <a:p>
            <a:pPr eaLnBrk="1" hangingPunct="1">
              <a:lnSpc>
                <a:spcPct val="90000"/>
              </a:lnSpc>
              <a:buSzPct val="90000"/>
              <a:buFont typeface="Arial" charset="0"/>
              <a:buChar char="•"/>
              <a:defRPr/>
            </a:pPr>
            <a:r>
              <a:rPr lang="en-US" sz="2000" dirty="0" smtClean="0"/>
              <a:t>Client Coordinator: Barbara Campbell, NYS Commission for the Blind</a:t>
            </a:r>
          </a:p>
          <a:p>
            <a:pPr eaLnBrk="1" hangingPunct="1">
              <a:lnSpc>
                <a:spcPct val="90000"/>
              </a:lnSpc>
              <a:buSzPct val="90000"/>
              <a:buFont typeface="Arial" charset="0"/>
              <a:buChar char="•"/>
              <a:defRPr/>
            </a:pPr>
            <a:r>
              <a:rPr lang="en-US" sz="2000" dirty="0" smtClean="0"/>
              <a:t>Supervising Professor: Dr. Zhigang Zhu</a:t>
            </a:r>
          </a:p>
        </p:txBody>
      </p:sp>
      <p:pic>
        <p:nvPicPr>
          <p:cNvPr id="4" name="Picture 3" descr="D:\GARDE-2011-2012\Report-2013\Figure.IN.1.pn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400800" y="1676400"/>
            <a:ext cx="2362200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5257800" y="3505200"/>
          <a:ext cx="3733799" cy="1822704"/>
        </p:xfrm>
        <a:graphic>
          <a:graphicData uri="http://schemas.openxmlformats.org/drawingml/2006/table">
            <a:tbl>
              <a:tblPr/>
              <a:tblGrid>
                <a:gridCol w="838199"/>
                <a:gridCol w="1219200"/>
                <a:gridCol w="685801"/>
                <a:gridCol w="990599"/>
              </a:tblGrid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Calibri"/>
                        </a:rPr>
                        <a:t>Distance</a:t>
                      </a:r>
                      <a:endParaRPr lang="en-US" sz="1200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Calibri"/>
                        </a:rPr>
                        <a:t>Average </a:t>
                      </a:r>
                      <a:r>
                        <a:rPr lang="en-US" sz="1200" b="1" dirty="0" smtClean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Calibri"/>
                        </a:rPr>
                        <a:t>Measured</a:t>
                      </a:r>
                      <a:endParaRPr lang="en-US" sz="1200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Calibri"/>
                        </a:rPr>
                        <a:t>Error</a:t>
                      </a:r>
                      <a:endParaRPr lang="en-US" sz="1200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Calibri"/>
                        </a:rPr>
                        <a:t>Standard Deviation</a:t>
                      </a:r>
                      <a:endParaRPr lang="en-US" sz="1200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Calibri"/>
                        </a:rPr>
                        <a:t>6 m</a:t>
                      </a:r>
                      <a:endParaRPr lang="en-US" sz="1600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Calibri"/>
                        </a:rPr>
                        <a:t>6.535</a:t>
                      </a:r>
                      <a:endParaRPr lang="en-US" sz="16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Calibri"/>
                        </a:rPr>
                        <a:t>8.9%</a:t>
                      </a:r>
                      <a:endParaRPr lang="en-US" sz="16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Calibri"/>
                        </a:rPr>
                        <a:t>0.447</a:t>
                      </a:r>
                      <a:endParaRPr lang="en-US" sz="16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Calibri"/>
                        </a:rPr>
                        <a:t>12 m</a:t>
                      </a:r>
                      <a:endParaRPr lang="en-US" sz="1600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Calibri"/>
                        </a:rPr>
                        <a:t>12.827</a:t>
                      </a:r>
                      <a:endParaRPr lang="en-US" sz="16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Calibri"/>
                        </a:rPr>
                        <a:t>6.9%</a:t>
                      </a:r>
                      <a:endParaRPr lang="en-US" sz="1600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Calibri"/>
                        </a:rPr>
                        <a:t>0.988</a:t>
                      </a:r>
                      <a:endParaRPr lang="en-US" sz="1600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Calibri"/>
                        </a:rPr>
                        <a:t>18 m</a:t>
                      </a:r>
                      <a:endParaRPr lang="en-US" sz="1600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Calibri"/>
                        </a:rPr>
                        <a:t>18.729</a:t>
                      </a:r>
                      <a:endParaRPr lang="en-US" sz="1600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Calibri"/>
                        </a:rPr>
                        <a:t>4.0%</a:t>
                      </a:r>
                      <a:endParaRPr lang="en-US" sz="1600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Calibri"/>
                        </a:rPr>
                        <a:t>0.729</a:t>
                      </a:r>
                      <a:endParaRPr lang="en-US" sz="1600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Calibri"/>
                        </a:rPr>
                        <a:t>24 m</a:t>
                      </a:r>
                      <a:endParaRPr lang="en-US" sz="1600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Calibri"/>
                        </a:rPr>
                        <a:t>24.484</a:t>
                      </a:r>
                      <a:endParaRPr lang="en-US" sz="1600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Calibri"/>
                        </a:rPr>
                        <a:t>2.0%</a:t>
                      </a:r>
                      <a:endParaRPr lang="en-US" sz="16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Calibri"/>
                        </a:rPr>
                        <a:t>0.971</a:t>
                      </a:r>
                      <a:endParaRPr lang="en-US" sz="16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Calibri"/>
                        </a:rPr>
                        <a:t>30 m</a:t>
                      </a:r>
                      <a:endParaRPr lang="en-US" sz="16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Calibri"/>
                        </a:rPr>
                        <a:t>29.947</a:t>
                      </a:r>
                      <a:endParaRPr lang="en-US" sz="1600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Calibri"/>
                        </a:rPr>
                        <a:t>0.2%</a:t>
                      </a:r>
                      <a:endParaRPr lang="en-US" sz="1600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Calibri"/>
                        </a:rPr>
                        <a:t>1.348</a:t>
                      </a:r>
                      <a:endParaRPr lang="en-US" sz="1600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5257800" y="5334000"/>
            <a:ext cx="37338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Average distance computed, error, and variance over 20 trials using step detection</a:t>
            </a:r>
            <a:endParaRPr lang="en-US" dirty="0"/>
          </a:p>
        </p:txBody>
      </p:sp>
      <p:pic>
        <p:nvPicPr>
          <p:cNvPr id="8" name="Picture 7" descr="C:\Users\Linda\Dropbox\Shared\summary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3352800"/>
            <a:ext cx="5105400" cy="2562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 advTm="20281"/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38"/>
          <p:cNvSpPr>
            <a:spLocks noGrp="1" noChangeArrowheads="1"/>
          </p:cNvSpPr>
          <p:nvPr>
            <p:ph type="title"/>
          </p:nvPr>
        </p:nvSpPr>
        <p:spPr>
          <a:xfrm>
            <a:off x="457200" y="457200"/>
            <a:ext cx="8534400" cy="1219200"/>
          </a:xfrm>
        </p:spPr>
        <p:txBody>
          <a:bodyPr/>
          <a:lstStyle/>
          <a:p>
            <a:pPr eaLnBrk="1" hangingPunct="1"/>
            <a:r>
              <a:rPr lang="en-US" sz="2400" dirty="0" smtClean="0"/>
              <a:t>8.Electronic Travel Aid for the Visually Impaired With a Depth Sensor and Vibrotactile Belt </a:t>
            </a:r>
          </a:p>
        </p:txBody>
      </p:sp>
      <p:sp>
        <p:nvSpPr>
          <p:cNvPr id="14339" name="Rectangle 39"/>
          <p:cNvSpPr>
            <a:spLocks noGrp="1" noChangeArrowheads="1"/>
          </p:cNvSpPr>
          <p:nvPr>
            <p:ph type="body" idx="1"/>
          </p:nvPr>
        </p:nvSpPr>
        <p:spPr>
          <a:xfrm>
            <a:off x="76200" y="1447800"/>
            <a:ext cx="8915400" cy="48768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SzPct val="90000"/>
              <a:buFont typeface="Arial" charset="0"/>
              <a:buChar char="•"/>
              <a:defRPr/>
            </a:pPr>
            <a:r>
              <a:rPr lang="en-US" sz="2000" dirty="0" smtClean="0"/>
              <a:t>Designers: </a:t>
            </a:r>
            <a:r>
              <a:rPr lang="en-US" sz="2000" dirty="0" err="1" smtClean="0"/>
              <a:t>Raymon</a:t>
            </a:r>
            <a:r>
              <a:rPr lang="en-US" sz="2000" dirty="0" smtClean="0"/>
              <a:t> </a:t>
            </a:r>
            <a:r>
              <a:rPr lang="en-US" sz="2000" dirty="0" err="1" smtClean="0"/>
              <a:t>Ang</a:t>
            </a:r>
            <a:r>
              <a:rPr lang="en-US" sz="2000" dirty="0" smtClean="0"/>
              <a:t>, Serge </a:t>
            </a:r>
            <a:r>
              <a:rPr lang="en-US" sz="2000" dirty="0" err="1" smtClean="0"/>
              <a:t>Armond</a:t>
            </a:r>
            <a:r>
              <a:rPr lang="en-US" sz="2000" dirty="0" smtClean="0"/>
              <a:t>, </a:t>
            </a:r>
            <a:r>
              <a:rPr lang="en-US" sz="2000" dirty="0" err="1" smtClean="0"/>
              <a:t>Gaurav</a:t>
            </a:r>
            <a:r>
              <a:rPr lang="en-US" sz="2000" dirty="0" smtClean="0"/>
              <a:t> </a:t>
            </a:r>
            <a:r>
              <a:rPr lang="en-US" sz="2000" dirty="0" err="1" smtClean="0"/>
              <a:t>Munjal</a:t>
            </a:r>
            <a:endParaRPr lang="en-US" sz="2000" dirty="0" smtClean="0"/>
          </a:p>
          <a:p>
            <a:pPr eaLnBrk="1" hangingPunct="1">
              <a:lnSpc>
                <a:spcPct val="90000"/>
              </a:lnSpc>
              <a:buSzPct val="90000"/>
              <a:buFont typeface="Arial" charset="0"/>
              <a:buChar char="•"/>
              <a:defRPr/>
            </a:pPr>
            <a:r>
              <a:rPr lang="en-US" sz="2000" dirty="0" smtClean="0"/>
              <a:t>Client Coordinator: Barbara Campbell, NYS Commission for the Blind</a:t>
            </a:r>
          </a:p>
          <a:p>
            <a:pPr eaLnBrk="1" hangingPunct="1">
              <a:lnSpc>
                <a:spcPct val="90000"/>
              </a:lnSpc>
              <a:buSzPct val="90000"/>
              <a:buFont typeface="Arial" charset="0"/>
              <a:buChar char="•"/>
              <a:defRPr/>
            </a:pPr>
            <a:r>
              <a:rPr lang="en-US" sz="2000" dirty="0" smtClean="0"/>
              <a:t>Supervising Professor: Dr. Zhigang Zhu</a:t>
            </a:r>
          </a:p>
        </p:txBody>
      </p:sp>
      <p:pic>
        <p:nvPicPr>
          <p:cNvPr id="4" name="Picture 3" descr="D:\GARDE-2011-2012\Report-2013\Figure.DV.1.pn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562600" y="2590800"/>
            <a:ext cx="2743200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8"/>
          <p:cNvSpPr/>
          <p:nvPr/>
        </p:nvSpPr>
        <p:spPr>
          <a:xfrm>
            <a:off x="609600" y="5410200"/>
            <a:ext cx="77724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Our depth-vibro ETA system:  Xtion Pro Depth Sensor (top left), Raspberry Pi with enclosure (middle left),  our Vibrotactile belt connected to an Arduino Mega  (bottom-left) and testing system on a visually Impaired user (right)</a:t>
            </a:r>
            <a:endParaRPr lang="en-US" sz="1400" dirty="0"/>
          </a:p>
        </p:txBody>
      </p:sp>
      <p:pic>
        <p:nvPicPr>
          <p:cNvPr id="10" name="Picture 9" descr="D:\GARDE-2011-2012\Report-2013\Figure.DV.2.png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3400" y="2590800"/>
            <a:ext cx="4660900" cy="2654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xmlns:p14="http://schemas.microsoft.com/office/powerpoint/2010/main" advTm="20281"/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38"/>
          <p:cNvSpPr>
            <a:spLocks noGrp="1" noChangeArrowheads="1"/>
          </p:cNvSpPr>
          <p:nvPr>
            <p:ph type="title"/>
          </p:nvPr>
        </p:nvSpPr>
        <p:spPr>
          <a:xfrm>
            <a:off x="457200" y="457200"/>
            <a:ext cx="8534400" cy="1219200"/>
          </a:xfrm>
        </p:spPr>
        <p:txBody>
          <a:bodyPr/>
          <a:lstStyle/>
          <a:p>
            <a:pPr eaLnBrk="1" hangingPunct="1"/>
            <a:r>
              <a:rPr lang="en-US" sz="2400" dirty="0" smtClean="0"/>
              <a:t>9. 3D and Image Stitching with the </a:t>
            </a:r>
            <a:r>
              <a:rPr lang="en-US" sz="2400" dirty="0" err="1" smtClean="0"/>
              <a:t>Lytro</a:t>
            </a:r>
            <a:r>
              <a:rPr lang="en-US" sz="2400" dirty="0" smtClean="0"/>
              <a:t> Light-Field Camera </a:t>
            </a:r>
          </a:p>
        </p:txBody>
      </p:sp>
      <p:sp>
        <p:nvSpPr>
          <p:cNvPr id="14339" name="Rectangle 39"/>
          <p:cNvSpPr>
            <a:spLocks noGrp="1" noChangeArrowheads="1"/>
          </p:cNvSpPr>
          <p:nvPr>
            <p:ph type="body" idx="1"/>
          </p:nvPr>
        </p:nvSpPr>
        <p:spPr>
          <a:xfrm>
            <a:off x="76200" y="1447800"/>
            <a:ext cx="8915400" cy="48768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SzPct val="90000"/>
              <a:buFont typeface="Arial" charset="0"/>
              <a:buChar char="•"/>
              <a:defRPr/>
            </a:pPr>
            <a:r>
              <a:rPr lang="en-US" sz="2000" dirty="0" smtClean="0"/>
              <a:t>Designers: William Lu, Wan Kim </a:t>
            </a:r>
            <a:r>
              <a:rPr lang="en-US" sz="2000" dirty="0" err="1" smtClean="0"/>
              <a:t>Mok</a:t>
            </a:r>
            <a:r>
              <a:rPr lang="en-US" sz="2000" dirty="0" smtClean="0"/>
              <a:t>, Jeremy Neiman</a:t>
            </a:r>
          </a:p>
          <a:p>
            <a:pPr eaLnBrk="1" hangingPunct="1">
              <a:lnSpc>
                <a:spcPct val="90000"/>
              </a:lnSpc>
              <a:buSzPct val="90000"/>
              <a:buFont typeface="Arial" charset="0"/>
              <a:buChar char="•"/>
              <a:defRPr/>
            </a:pPr>
            <a:r>
              <a:rPr lang="en-US" sz="2000" dirty="0" smtClean="0"/>
              <a:t>Client Coordinator: Barbara Campbell, NYS Commission for the Blind</a:t>
            </a:r>
          </a:p>
          <a:p>
            <a:pPr eaLnBrk="1" hangingPunct="1">
              <a:lnSpc>
                <a:spcPct val="90000"/>
              </a:lnSpc>
              <a:buSzPct val="90000"/>
              <a:buFont typeface="Arial" charset="0"/>
              <a:buChar char="•"/>
              <a:defRPr/>
            </a:pPr>
            <a:r>
              <a:rPr lang="en-US" sz="2000" dirty="0" smtClean="0"/>
              <a:t>Supervising Professor: Dr. Zhigang Zhu</a:t>
            </a:r>
          </a:p>
        </p:txBody>
      </p:sp>
      <p:pic>
        <p:nvPicPr>
          <p:cNvPr id="4" name="Picture 3" descr="D:\GARDE-2011-2012\Report-2013\Figure.L3.1.pn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" y="2971800"/>
            <a:ext cx="3364865" cy="16236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 descr="D:\GARDE-2011-2012\Report-2013\Figure.L3.2.png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19600" y="2743200"/>
            <a:ext cx="4279265" cy="2143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xmlns:p14="http://schemas.microsoft.com/office/powerpoint/2010/main" advTm="20281"/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>
          <a:xfrm>
            <a:off x="533400" y="609600"/>
            <a:ext cx="8229600" cy="1600200"/>
          </a:xfrm>
        </p:spPr>
        <p:txBody>
          <a:bodyPr/>
          <a:lstStyle/>
          <a:p>
            <a:r>
              <a:rPr lang="en-US" sz="1600" b="1" dirty="0">
                <a:solidFill>
                  <a:srgbClr val="0000FF"/>
                </a:solidFill>
              </a:rPr>
              <a:t>CS/</a:t>
            </a:r>
            <a:r>
              <a:rPr lang="en-US" sz="1600" b="1" dirty="0" err="1">
                <a:solidFill>
                  <a:srgbClr val="0000FF"/>
                </a:solidFill>
              </a:rPr>
              <a:t>CpE</a:t>
            </a:r>
            <a:r>
              <a:rPr lang="en-US" sz="1600" b="1" dirty="0">
                <a:solidFill>
                  <a:srgbClr val="0000FF"/>
                </a:solidFill>
              </a:rPr>
              <a:t>/</a:t>
            </a:r>
            <a:r>
              <a:rPr lang="en-US" sz="1600" b="1" dirty="0" smtClean="0">
                <a:solidFill>
                  <a:srgbClr val="0000FF"/>
                </a:solidFill>
              </a:rPr>
              <a:t>EE/</a:t>
            </a:r>
            <a:r>
              <a:rPr lang="en-US" sz="1600" b="1" dirty="0" err="1" smtClean="0">
                <a:solidFill>
                  <a:srgbClr val="0000FF"/>
                </a:solidFill>
              </a:rPr>
              <a:t>Psy</a:t>
            </a:r>
            <a:r>
              <a:rPr lang="en-US" sz="1600" b="1" dirty="0" smtClean="0">
                <a:solidFill>
                  <a:srgbClr val="0000FF"/>
                </a:solidFill>
              </a:rPr>
              <a:t> </a:t>
            </a:r>
            <a:r>
              <a:rPr lang="en-US" sz="1600" b="1" dirty="0">
                <a:solidFill>
                  <a:srgbClr val="0000FF"/>
                </a:solidFill>
              </a:rPr>
              <a:t>Joint Senior Design Program</a:t>
            </a:r>
            <a:r>
              <a:rPr lang="en-US" sz="1600" dirty="0">
                <a:solidFill>
                  <a:srgbClr val="0000FF"/>
                </a:solidFill>
              </a:rPr>
              <a:t> </a:t>
            </a:r>
            <a:r>
              <a:rPr lang="en-US" sz="1600" b="1" dirty="0" smtClean="0">
                <a:solidFill>
                  <a:srgbClr val="FF0000"/>
                </a:solidFill>
              </a:rPr>
              <a:t>Fall </a:t>
            </a:r>
            <a:r>
              <a:rPr lang="en-US" sz="1600" b="1" dirty="0">
                <a:solidFill>
                  <a:srgbClr val="FF0000"/>
                </a:solidFill>
              </a:rPr>
              <a:t>2013-Spring </a:t>
            </a:r>
            <a:r>
              <a:rPr lang="en-US" sz="1600" b="1" dirty="0" smtClean="0">
                <a:solidFill>
                  <a:srgbClr val="FF0000"/>
                </a:solidFill>
              </a:rPr>
              <a:t>2014</a:t>
            </a:r>
            <a:r>
              <a:rPr lang="en-US" sz="2000" b="1" dirty="0" smtClean="0">
                <a:solidFill>
                  <a:srgbClr val="FF0000"/>
                </a:solidFill>
              </a:rPr>
              <a:t/>
            </a:r>
            <a:br>
              <a:rPr lang="en-US" sz="2000" b="1" dirty="0" smtClean="0">
                <a:solidFill>
                  <a:srgbClr val="FF0000"/>
                </a:solidFill>
              </a:rPr>
            </a:br>
            <a:r>
              <a:rPr lang="en-US" sz="2000" b="1" dirty="0" smtClean="0"/>
              <a:t>Smart </a:t>
            </a:r>
            <a:r>
              <a:rPr lang="en-US" sz="2000" b="1" dirty="0"/>
              <a:t>Living and Assistive Technologies for People in </a:t>
            </a:r>
            <a:r>
              <a:rPr lang="en-US" sz="2000" b="1" dirty="0" smtClean="0"/>
              <a:t>Need</a:t>
            </a:r>
            <a:br>
              <a:rPr lang="en-US" sz="2000" b="1" dirty="0" smtClean="0"/>
            </a:br>
            <a:r>
              <a:rPr lang="en-US" sz="1200" b="1" dirty="0" smtClean="0"/>
              <a:t/>
            </a:r>
            <a:br>
              <a:rPr lang="en-US" sz="1200" b="1" dirty="0" smtClean="0"/>
            </a:br>
            <a:r>
              <a:rPr lang="en-US" sz="1400" dirty="0" smtClean="0"/>
              <a:t>Instructors: Zhigang Zhu (CS), </a:t>
            </a:r>
            <a:r>
              <a:rPr lang="en-US" sz="1400" dirty="0" err="1" smtClean="0"/>
              <a:t>Jizhong</a:t>
            </a:r>
            <a:r>
              <a:rPr lang="en-US" sz="1400" dirty="0" smtClean="0"/>
              <a:t> Xiao (EE), Tony Ro (</a:t>
            </a:r>
            <a:r>
              <a:rPr lang="en-US" sz="1400" dirty="0" err="1" smtClean="0"/>
              <a:t>Psy</a:t>
            </a:r>
            <a:r>
              <a:rPr lang="en-US" sz="1400" dirty="0" smtClean="0"/>
              <a:t>)</a:t>
            </a:r>
            <a:br>
              <a:rPr lang="en-US" sz="1400" dirty="0" smtClean="0"/>
            </a:br>
            <a:r>
              <a:rPr lang="en-US" sz="1400" dirty="0" smtClean="0"/>
              <a:t>Projector Mentors: </a:t>
            </a:r>
            <a:r>
              <a:rPr lang="en-US" sz="1400" dirty="0" err="1" smtClean="0"/>
              <a:t>Xudong</a:t>
            </a:r>
            <a:r>
              <a:rPr lang="en-US" sz="1400" dirty="0" smtClean="0"/>
              <a:t> Li, Edgardo Molina, Wai L. Khoo</a:t>
            </a:r>
            <a:br>
              <a:rPr lang="en-US" sz="1400" dirty="0" smtClean="0"/>
            </a:br>
            <a:r>
              <a:rPr lang="en-US" sz="1400" dirty="0"/>
              <a:t/>
            </a:r>
            <a:br>
              <a:rPr lang="en-US" sz="1400" dirty="0"/>
            </a:br>
            <a:r>
              <a:rPr lang="en-US" sz="1400" b="1" dirty="0" smtClean="0"/>
              <a:t>The City College of New York, NAC 4/115, May 15</a:t>
            </a:r>
            <a:r>
              <a:rPr lang="en-US" sz="1400" b="1" baseline="30000" dirty="0" smtClean="0"/>
              <a:t>th</a:t>
            </a:r>
            <a:r>
              <a:rPr lang="en-US" sz="1400" b="1" dirty="0" smtClean="0"/>
              <a:t> (Thursday), 12:00 pm – 3:00 pm</a:t>
            </a:r>
            <a:br>
              <a:rPr lang="en-US" sz="1400" b="1" dirty="0" smtClean="0"/>
            </a:br>
            <a:r>
              <a:rPr lang="en-US" sz="1400" b="1" dirty="0" smtClean="0">
                <a:solidFill>
                  <a:srgbClr val="800000"/>
                </a:solidFill>
              </a:rPr>
              <a:t>A light lunch will be provided. Demos will be shown at the end of the presentations</a:t>
            </a:r>
          </a:p>
        </p:txBody>
      </p:sp>
      <p:graphicFrame>
        <p:nvGraphicFramePr>
          <p:cNvPr id="3" name="Content Placeholder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93789219"/>
              </p:ext>
            </p:extLst>
          </p:nvPr>
        </p:nvGraphicFramePr>
        <p:xfrm>
          <a:off x="228601" y="2438400"/>
          <a:ext cx="8763000" cy="3154679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66799"/>
                <a:gridCol w="3276600"/>
                <a:gridCol w="4419601"/>
              </a:tblGrid>
              <a:tr h="304800"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rgbClr val="0000FF"/>
                          </a:solidFill>
                        </a:rPr>
                        <a:t>Time</a:t>
                      </a:r>
                      <a:endParaRPr lang="en-US" sz="1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rgbClr val="0000FF"/>
                          </a:solidFill>
                        </a:rPr>
                        <a:t>Presenters</a:t>
                      </a:r>
                      <a:endParaRPr lang="en-US" sz="1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rgbClr val="0000FF"/>
                          </a:solidFill>
                        </a:rPr>
                        <a:t>Titles</a:t>
                      </a:r>
                      <a:endParaRPr lang="en-US" sz="1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</a:tr>
              <a:tr h="359229"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/>
                        <a:t>12:30 pm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/>
                        <a:t>Jorge </a:t>
                      </a:r>
                      <a:r>
                        <a:rPr lang="en-US" sz="1400" dirty="0" err="1" smtClean="0"/>
                        <a:t>Yau</a:t>
                      </a:r>
                      <a:r>
                        <a:rPr lang="en-US" sz="1400" dirty="0" smtClean="0"/>
                        <a:t> ,Sung </a:t>
                      </a:r>
                      <a:r>
                        <a:rPr lang="en-US" sz="1400" dirty="0" err="1" smtClean="0"/>
                        <a:t>Hoon</a:t>
                      </a:r>
                      <a:r>
                        <a:rPr lang="en-US" sz="1400" dirty="0" smtClean="0"/>
                        <a:t> Kim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/>
                        <a:t>3D Sound Graphing</a:t>
                      </a:r>
                      <a:endParaRPr lang="en-US" sz="1400" dirty="0"/>
                    </a:p>
                  </a:txBody>
                  <a:tcPr/>
                </a:tc>
              </a:tr>
              <a:tr h="478971"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/>
                        <a:t>12:45 pm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/>
                        <a:t>Keya </a:t>
                      </a:r>
                      <a:r>
                        <a:rPr lang="en-US" sz="1400" dirty="0" err="1" smtClean="0"/>
                        <a:t>Bhowmik,Naing</a:t>
                      </a:r>
                      <a:r>
                        <a:rPr lang="en-US" sz="1400" dirty="0" smtClean="0"/>
                        <a:t> Tint, </a:t>
                      </a:r>
                      <a:r>
                        <a:rPr lang="en-US" sz="1400" dirty="0" err="1" smtClean="0"/>
                        <a:t>Miron</a:t>
                      </a:r>
                      <a:r>
                        <a:rPr lang="en-US" sz="1400" dirty="0" smtClean="0"/>
                        <a:t> </a:t>
                      </a:r>
                      <a:r>
                        <a:rPr lang="en-US" sz="1400" dirty="0" err="1" smtClean="0"/>
                        <a:t>Veryanskiy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/>
                        <a:t>Assistive Photography</a:t>
                      </a:r>
                      <a:endParaRPr lang="en-US" sz="1400" dirty="0"/>
                    </a:p>
                  </a:txBody>
                  <a:tcPr/>
                </a:tc>
              </a:tr>
              <a:tr h="341811"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/>
                        <a:t>01:00 pm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err="1" smtClean="0"/>
                        <a:t>Owais</a:t>
                      </a:r>
                      <a:r>
                        <a:rPr lang="en-US" sz="1400" dirty="0" smtClean="0"/>
                        <a:t> </a:t>
                      </a:r>
                      <a:r>
                        <a:rPr lang="en-US" sz="1400" dirty="0" err="1" smtClean="0"/>
                        <a:t>Naeem</a:t>
                      </a:r>
                      <a:r>
                        <a:rPr lang="en-US" sz="1400" dirty="0" smtClean="0"/>
                        <a:t>, Luis </a:t>
                      </a:r>
                      <a:r>
                        <a:rPr lang="en-US" sz="1400" dirty="0" err="1" smtClean="0"/>
                        <a:t>Disla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/>
                        <a:t>Fall Prevention for the Elderly (</a:t>
                      </a:r>
                      <a:r>
                        <a:rPr lang="en-US" sz="1400" dirty="0" err="1" smtClean="0">
                          <a:solidFill>
                            <a:srgbClr val="FF0000"/>
                          </a:solidFill>
                        </a:rPr>
                        <a:t>Kaylie</a:t>
                      </a:r>
                      <a:r>
                        <a:rPr lang="en-US" sz="1400" dirty="0" smtClean="0">
                          <a:solidFill>
                            <a:srgbClr val="FF0000"/>
                          </a:solidFill>
                        </a:rPr>
                        <a:t> 2</a:t>
                      </a:r>
                      <a:r>
                        <a:rPr lang="en-US" sz="1400" baseline="30000" dirty="0" smtClean="0">
                          <a:solidFill>
                            <a:srgbClr val="FF0000"/>
                          </a:solidFill>
                        </a:rPr>
                        <a:t>nd</a:t>
                      </a:r>
                      <a:r>
                        <a:rPr lang="en-US" sz="1400" dirty="0" smtClean="0">
                          <a:solidFill>
                            <a:srgbClr val="FF0000"/>
                          </a:solidFill>
                        </a:rPr>
                        <a:t> Prize Team</a:t>
                      </a:r>
                      <a:r>
                        <a:rPr lang="en-US" sz="1400" dirty="0" smtClean="0"/>
                        <a:t>)</a:t>
                      </a:r>
                      <a:endParaRPr lang="en-US" sz="1400" dirty="0"/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/>
                        <a:t>01:15 pm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err="1" smtClean="0"/>
                        <a:t>Yeuk</a:t>
                      </a:r>
                      <a:r>
                        <a:rPr lang="en-US" sz="1400" dirty="0" smtClean="0"/>
                        <a:t> Hon Wong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/>
                        <a:t>Navigate the web with voice command</a:t>
                      </a:r>
                      <a:endParaRPr lang="en-US" sz="1400" dirty="0"/>
                    </a:p>
                  </a:txBody>
                  <a:tcPr/>
                </a:tc>
              </a:tr>
              <a:tr h="457200"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/>
                        <a:t>01:30 pm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/>
                        <a:t>Jason </a:t>
                      </a:r>
                      <a:r>
                        <a:rPr lang="en-US" sz="1400" dirty="0" err="1" smtClean="0"/>
                        <a:t>Zhang,Franco</a:t>
                      </a:r>
                      <a:r>
                        <a:rPr lang="en-US" sz="1400" dirty="0" smtClean="0"/>
                        <a:t> </a:t>
                      </a:r>
                      <a:r>
                        <a:rPr lang="en-US" sz="1400" dirty="0" err="1" smtClean="0"/>
                        <a:t>Pacheco,Jing</a:t>
                      </a:r>
                      <a:r>
                        <a:rPr lang="en-US" sz="1400" dirty="0" smtClean="0"/>
                        <a:t> Chen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/>
                        <a:t>Independent Displacement Tracking</a:t>
                      </a:r>
                      <a:endParaRPr lang="en-US" sz="1400" dirty="0"/>
                    </a:p>
                  </a:txBody>
                  <a:tcPr/>
                </a:tc>
              </a:tr>
              <a:tr h="396240"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/>
                        <a:t>01:45 pm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/>
                        <a:t>Carlos </a:t>
                      </a:r>
                      <a:r>
                        <a:rPr lang="en-US" sz="1400" dirty="0" err="1" smtClean="0"/>
                        <a:t>Moreaux</a:t>
                      </a:r>
                      <a:r>
                        <a:rPr lang="en-US" sz="1400" dirty="0" smtClean="0"/>
                        <a:t>, Christopher </a:t>
                      </a:r>
                      <a:r>
                        <a:rPr lang="en-US" sz="1400" dirty="0" err="1" smtClean="0"/>
                        <a:t>Balisky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/>
                        <a:t>Object Detection with 2D Camera</a:t>
                      </a:r>
                      <a:endParaRPr lang="en-US" sz="1400" dirty="0"/>
                    </a:p>
                  </a:txBody>
                  <a:tcPr/>
                </a:tc>
              </a:tr>
              <a:tr h="335280"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/>
                        <a:t>02:00 pm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/>
                        <a:t>Jose </a:t>
                      </a:r>
                      <a:r>
                        <a:rPr lang="en-US" sz="1400" dirty="0" err="1" smtClean="0"/>
                        <a:t>Chomba</a:t>
                      </a:r>
                      <a:r>
                        <a:rPr lang="en-US" sz="1400" dirty="0" smtClean="0"/>
                        <a:t>, </a:t>
                      </a:r>
                      <a:r>
                        <a:rPr lang="en-US" sz="1400" dirty="0" err="1" smtClean="0"/>
                        <a:t>Shaofeng</a:t>
                      </a:r>
                      <a:r>
                        <a:rPr lang="en-US" sz="1400" dirty="0" smtClean="0"/>
                        <a:t> Liu 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/>
                        <a:t>Blind Reading Text: A mobile application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1905000" y="6488668"/>
            <a:ext cx="5552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NSF (Award </a:t>
            </a:r>
            <a:r>
              <a:rPr lang="en-US" b="1" dirty="0"/>
              <a:t>#</a:t>
            </a:r>
            <a:r>
              <a:rPr lang="en-US" b="1" dirty="0" smtClean="0"/>
              <a:t>1160046)</a:t>
            </a:r>
            <a:r>
              <a:rPr lang="en-US" dirty="0" smtClean="0"/>
              <a:t>    NCIIA (Award #</a:t>
            </a:r>
            <a:r>
              <a:rPr lang="en-US" b="1" dirty="0"/>
              <a:t>10087-12 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 cstate="print">
            <a:lum bright="22000"/>
          </a:blip>
          <a:srcRect/>
          <a:stretch>
            <a:fillRect/>
          </a:stretch>
        </p:blipFill>
        <p:spPr bwMode="auto">
          <a:xfrm>
            <a:off x="5257800" y="5867400"/>
            <a:ext cx="1447800" cy="526034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</p:pic>
      <p:pic>
        <p:nvPicPr>
          <p:cNvPr id="4" name="Picture 3" descr="nsf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5638800"/>
            <a:ext cx="1028700" cy="939800"/>
          </a:xfrm>
          <a:prstGeom prst="rect">
            <a:avLst/>
          </a:prstGeom>
        </p:spPr>
      </p:pic>
      <p:pic>
        <p:nvPicPr>
          <p:cNvPr id="7" name="Picture 6" descr="ccny_logo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599" y="37859"/>
            <a:ext cx="1676401" cy="600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068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609600"/>
          </a:xfrm>
        </p:spPr>
        <p:txBody>
          <a:bodyPr/>
          <a:lstStyle/>
          <a:p>
            <a:r>
              <a:rPr lang="en-US" dirty="0" smtClean="0"/>
              <a:t>Fall 2014- Spring 2015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724400"/>
          </a:xfrm>
        </p:spPr>
        <p:txBody>
          <a:bodyPr/>
          <a:lstStyle/>
          <a:p>
            <a:r>
              <a:rPr lang="en-US" sz="2000" dirty="0" smtClean="0">
                <a:solidFill>
                  <a:srgbClr val="0000FF"/>
                </a:solidFill>
              </a:rPr>
              <a:t>Team </a:t>
            </a:r>
            <a:r>
              <a:rPr lang="en-US" sz="2000" dirty="0">
                <a:solidFill>
                  <a:srgbClr val="0000FF"/>
                </a:solidFill>
              </a:rPr>
              <a:t>1. </a:t>
            </a:r>
            <a:r>
              <a:rPr lang="en-US" sz="2000" dirty="0" err="1">
                <a:solidFill>
                  <a:srgbClr val="0000FF"/>
                </a:solidFill>
              </a:rPr>
              <a:t>SmartCane</a:t>
            </a:r>
            <a:r>
              <a:rPr lang="en-US" sz="2000" dirty="0"/>
              <a:t>: Navigation Using Depth Sensor and Novel Alternative Feedback</a:t>
            </a:r>
          </a:p>
          <a:p>
            <a:r>
              <a:rPr lang="en-US" sz="2000" dirty="0" smtClean="0">
                <a:solidFill>
                  <a:srgbClr val="0000FF"/>
                </a:solidFill>
              </a:rPr>
              <a:t>Team </a:t>
            </a:r>
            <a:r>
              <a:rPr lang="en-US" sz="2000" dirty="0">
                <a:solidFill>
                  <a:srgbClr val="0000FF"/>
                </a:solidFill>
              </a:rPr>
              <a:t>2 HAST</a:t>
            </a:r>
            <a:r>
              <a:rPr lang="en-US" sz="2000" dirty="0"/>
              <a:t>: Health and Support for the Visually Impaired using Angel Open Sensor </a:t>
            </a:r>
            <a:r>
              <a:rPr lang="en-US" sz="2000" dirty="0" smtClean="0"/>
              <a:t>Wristband (</a:t>
            </a:r>
            <a:r>
              <a:rPr lang="en-US" sz="2000" dirty="0" smtClean="0">
                <a:solidFill>
                  <a:srgbClr val="FF0000"/>
                </a:solidFill>
              </a:rPr>
              <a:t>Social Innovation Winner</a:t>
            </a:r>
            <a:r>
              <a:rPr lang="en-US" sz="2000" dirty="0" smtClean="0"/>
              <a:t>)</a:t>
            </a:r>
          </a:p>
          <a:p>
            <a:r>
              <a:rPr lang="en-US" sz="2000" dirty="0" smtClean="0">
                <a:solidFill>
                  <a:srgbClr val="0000FF"/>
                </a:solidFill>
              </a:rPr>
              <a:t>Team </a:t>
            </a:r>
            <a:r>
              <a:rPr lang="en-US" sz="2000" dirty="0">
                <a:solidFill>
                  <a:srgbClr val="0000FF"/>
                </a:solidFill>
              </a:rPr>
              <a:t>3: </a:t>
            </a:r>
            <a:r>
              <a:rPr lang="en-US" sz="2000" dirty="0" err="1">
                <a:solidFill>
                  <a:srgbClr val="0000FF"/>
                </a:solidFill>
              </a:rPr>
              <a:t>IndoorMapRGB</a:t>
            </a:r>
            <a:r>
              <a:rPr lang="en-US" sz="2000" dirty="0">
                <a:solidFill>
                  <a:srgbClr val="0000FF"/>
                </a:solidFill>
              </a:rPr>
              <a:t>-D</a:t>
            </a:r>
            <a:r>
              <a:rPr lang="en-US" sz="2000" dirty="0"/>
              <a:t>: Indoor Navigation Map Using RGB-</a:t>
            </a:r>
            <a:r>
              <a:rPr lang="en-US" sz="2000" dirty="0" smtClean="0"/>
              <a:t>D</a:t>
            </a:r>
          </a:p>
          <a:p>
            <a:r>
              <a:rPr lang="en-US" sz="2000" dirty="0" smtClean="0">
                <a:solidFill>
                  <a:srgbClr val="0000FF"/>
                </a:solidFill>
              </a:rPr>
              <a:t>Team </a:t>
            </a:r>
            <a:r>
              <a:rPr lang="en-US" sz="2000" dirty="0">
                <a:solidFill>
                  <a:srgbClr val="0000FF"/>
                </a:solidFill>
              </a:rPr>
              <a:t>4: </a:t>
            </a:r>
            <a:r>
              <a:rPr lang="en-US" sz="2000" dirty="0" err="1">
                <a:solidFill>
                  <a:srgbClr val="0000FF"/>
                </a:solidFill>
              </a:rPr>
              <a:t>FaceConnect</a:t>
            </a:r>
            <a:r>
              <a:rPr lang="en-US" sz="2000" dirty="0"/>
              <a:t>: Face Connect for the Visually Impaired</a:t>
            </a:r>
          </a:p>
          <a:p>
            <a:r>
              <a:rPr lang="en-US" sz="2000" dirty="0" smtClean="0">
                <a:solidFill>
                  <a:srgbClr val="0000FF"/>
                </a:solidFill>
              </a:rPr>
              <a:t>Team </a:t>
            </a:r>
            <a:r>
              <a:rPr lang="en-US" sz="2000" dirty="0">
                <a:solidFill>
                  <a:srgbClr val="0000FF"/>
                </a:solidFill>
              </a:rPr>
              <a:t>5: </a:t>
            </a:r>
            <a:r>
              <a:rPr lang="en-US" sz="2000" dirty="0" err="1">
                <a:solidFill>
                  <a:srgbClr val="0000FF"/>
                </a:solidFill>
              </a:rPr>
              <a:t>AndriodVE</a:t>
            </a:r>
            <a:r>
              <a:rPr lang="en-US" sz="2000" dirty="0"/>
              <a:t>: A Mobile Android Virtual Environment for Cognitive Mapping</a:t>
            </a:r>
          </a:p>
          <a:p>
            <a:r>
              <a:rPr lang="en-US" sz="2000" dirty="0" smtClean="0">
                <a:solidFill>
                  <a:srgbClr val="0000FF"/>
                </a:solidFill>
              </a:rPr>
              <a:t>Team </a:t>
            </a:r>
            <a:r>
              <a:rPr lang="en-US" sz="2000" dirty="0">
                <a:solidFill>
                  <a:srgbClr val="0000FF"/>
                </a:solidFill>
              </a:rPr>
              <a:t>6: </a:t>
            </a:r>
            <a:r>
              <a:rPr lang="en-US" sz="2000" dirty="0" smtClean="0">
                <a:solidFill>
                  <a:srgbClr val="0000FF"/>
                </a:solidFill>
              </a:rPr>
              <a:t>OWL</a:t>
            </a:r>
            <a:r>
              <a:rPr lang="en-US" sz="2000" dirty="0" smtClean="0"/>
              <a:t>: Reading </a:t>
            </a:r>
            <a:r>
              <a:rPr lang="en-US" sz="2000" dirty="0"/>
              <a:t>On-the-Go for the Blind</a:t>
            </a:r>
          </a:p>
          <a:p>
            <a:r>
              <a:rPr lang="en-US" sz="2000" dirty="0" smtClean="0">
                <a:solidFill>
                  <a:srgbClr val="0000FF"/>
                </a:solidFill>
              </a:rPr>
              <a:t>Team </a:t>
            </a:r>
            <a:r>
              <a:rPr lang="en-US" sz="2000" dirty="0">
                <a:solidFill>
                  <a:srgbClr val="0000FF"/>
                </a:solidFill>
              </a:rPr>
              <a:t>7: </a:t>
            </a:r>
            <a:r>
              <a:rPr lang="en-US" sz="2000" dirty="0" err="1">
                <a:solidFill>
                  <a:srgbClr val="0000FF"/>
                </a:solidFill>
              </a:rPr>
              <a:t>NFCPublic</a:t>
            </a:r>
            <a:r>
              <a:rPr lang="en-US" sz="2000" dirty="0"/>
              <a:t>: NFC Tags to Provide Information in Public Settings Using a Smart </a:t>
            </a:r>
            <a:r>
              <a:rPr lang="en-US" sz="2000" dirty="0" smtClean="0"/>
              <a:t>Phone</a:t>
            </a:r>
          </a:p>
          <a:p>
            <a:r>
              <a:rPr lang="en-US" sz="2000" dirty="0" smtClean="0">
                <a:solidFill>
                  <a:srgbClr val="0000FF"/>
                </a:solidFill>
              </a:rPr>
              <a:t>Team </a:t>
            </a:r>
            <a:r>
              <a:rPr lang="en-US" sz="2000" dirty="0">
                <a:solidFill>
                  <a:srgbClr val="0000FF"/>
                </a:solidFill>
              </a:rPr>
              <a:t>8: </a:t>
            </a:r>
            <a:r>
              <a:rPr lang="en-US" sz="2000" dirty="0" err="1">
                <a:solidFill>
                  <a:srgbClr val="0000FF"/>
                </a:solidFill>
              </a:rPr>
              <a:t>GorceryDetect</a:t>
            </a:r>
            <a:r>
              <a:rPr lang="en-US" sz="2000" dirty="0"/>
              <a:t>: Grocery Detection for the </a:t>
            </a:r>
            <a:r>
              <a:rPr lang="en-US" sz="2000" dirty="0" smtClean="0"/>
              <a:t>Blind</a:t>
            </a:r>
          </a:p>
          <a:p>
            <a:r>
              <a:rPr lang="en-US" sz="2000" dirty="0" smtClean="0">
                <a:solidFill>
                  <a:srgbClr val="0000FF"/>
                </a:solidFill>
              </a:rPr>
              <a:t>Team </a:t>
            </a:r>
            <a:r>
              <a:rPr lang="en-US" sz="2000" dirty="0">
                <a:solidFill>
                  <a:srgbClr val="0000FF"/>
                </a:solidFill>
              </a:rPr>
              <a:t>9: </a:t>
            </a:r>
            <a:r>
              <a:rPr lang="en-US" sz="2000" dirty="0" err="1">
                <a:solidFill>
                  <a:srgbClr val="0000FF"/>
                </a:solidFill>
              </a:rPr>
              <a:t>AutoPhoto</a:t>
            </a:r>
            <a:r>
              <a:rPr lang="en-US" sz="2000" dirty="0"/>
              <a:t>: Auto Photography With Guided Focus</a:t>
            </a:r>
          </a:p>
        </p:txBody>
      </p:sp>
    </p:spTree>
    <p:extLst>
      <p:ext uri="{BB962C8B-B14F-4D97-AF65-F5344CB8AC3E}">
        <p14:creationId xmlns:p14="http://schemas.microsoft.com/office/powerpoint/2010/main" val="5684059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Outline </a:t>
            </a:r>
          </a:p>
        </p:txBody>
      </p:sp>
      <p:sp>
        <p:nvSpPr>
          <p:cNvPr id="409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Background</a:t>
            </a:r>
          </a:p>
          <a:p>
            <a:r>
              <a:rPr lang="en-US" dirty="0" smtClean="0"/>
              <a:t>Course Organization</a:t>
            </a:r>
          </a:p>
          <a:p>
            <a:r>
              <a:rPr lang="en-US" dirty="0" smtClean="0"/>
              <a:t>Highlights of Past Projects</a:t>
            </a:r>
          </a:p>
          <a:p>
            <a:r>
              <a:rPr lang="en-US" dirty="0" smtClean="0"/>
              <a:t>Project Topics of This Year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609600"/>
          </a:xfrm>
        </p:spPr>
        <p:txBody>
          <a:bodyPr/>
          <a:lstStyle/>
          <a:p>
            <a:r>
              <a:rPr lang="en-US" dirty="0" smtClean="0"/>
              <a:t>Fall 2015- Spring 2016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724400"/>
          </a:xfrm>
        </p:spPr>
        <p:txBody>
          <a:bodyPr/>
          <a:lstStyle/>
          <a:p>
            <a:r>
              <a:rPr lang="en-US" sz="1800" dirty="0" smtClean="0">
                <a:solidFill>
                  <a:srgbClr val="0000FF"/>
                </a:solidFill>
              </a:rPr>
              <a:t>Team </a:t>
            </a:r>
            <a:r>
              <a:rPr lang="en-US" sz="1800" dirty="0">
                <a:solidFill>
                  <a:srgbClr val="0000FF"/>
                </a:solidFill>
              </a:rPr>
              <a:t>1. </a:t>
            </a:r>
            <a:r>
              <a:rPr lang="en-US" sz="1800" dirty="0" smtClean="0">
                <a:solidFill>
                  <a:srgbClr val="0000FF"/>
                </a:solidFill>
              </a:rPr>
              <a:t>Green Jacket</a:t>
            </a:r>
            <a:r>
              <a:rPr lang="en-US" sz="1800" dirty="0"/>
              <a:t>: a website and mobile app pair that helps </a:t>
            </a:r>
            <a:r>
              <a:rPr lang="en-US" sz="1800" dirty="0" smtClean="0"/>
              <a:t>people with ASD </a:t>
            </a:r>
            <a:r>
              <a:rPr lang="en-US" sz="1800" dirty="0"/>
              <a:t>with ordering food in </a:t>
            </a:r>
            <a:r>
              <a:rPr lang="en-US" sz="1800" dirty="0" smtClean="0"/>
              <a:t>restaurants </a:t>
            </a:r>
            <a:r>
              <a:rPr lang="en-US" sz="1800" dirty="0"/>
              <a:t>(</a:t>
            </a:r>
            <a:r>
              <a:rPr lang="en-US" sz="1800" dirty="0">
                <a:solidFill>
                  <a:srgbClr val="FF0000"/>
                </a:solidFill>
              </a:rPr>
              <a:t>CREATE Award</a:t>
            </a:r>
            <a:r>
              <a:rPr lang="en-US" sz="1800" dirty="0"/>
              <a:t>)</a:t>
            </a:r>
          </a:p>
          <a:p>
            <a:r>
              <a:rPr lang="en-US" sz="1800" dirty="0" smtClean="0">
                <a:solidFill>
                  <a:srgbClr val="0000FF"/>
                </a:solidFill>
              </a:rPr>
              <a:t>Team </a:t>
            </a:r>
            <a:r>
              <a:rPr lang="en-US" sz="1800" dirty="0">
                <a:solidFill>
                  <a:srgbClr val="0000FF"/>
                </a:solidFill>
              </a:rPr>
              <a:t>2 </a:t>
            </a:r>
            <a:r>
              <a:rPr lang="en-US" sz="1800" dirty="0" err="1" smtClean="0">
                <a:solidFill>
                  <a:srgbClr val="0000FF"/>
                </a:solidFill>
              </a:rPr>
              <a:t>CuraWatch</a:t>
            </a:r>
            <a:r>
              <a:rPr lang="en-US" sz="1800" dirty="0"/>
              <a:t>: a time management system designed for community centers and employers who assist in helping ASD </a:t>
            </a:r>
            <a:r>
              <a:rPr lang="en-US" sz="1800" dirty="0" err="1"/>
              <a:t>inviduals</a:t>
            </a:r>
            <a:r>
              <a:rPr lang="en-US" sz="1800" dirty="0"/>
              <a:t> gain and hold onto employment. </a:t>
            </a:r>
            <a:r>
              <a:rPr lang="en-US" sz="1800" dirty="0" smtClean="0"/>
              <a:t>(</a:t>
            </a:r>
            <a:r>
              <a:rPr lang="en-US" sz="1800" dirty="0" smtClean="0">
                <a:solidFill>
                  <a:srgbClr val="FF0000"/>
                </a:solidFill>
              </a:rPr>
              <a:t>CREATE Award</a:t>
            </a:r>
            <a:r>
              <a:rPr lang="en-US" sz="1800" dirty="0" smtClean="0"/>
              <a:t>)</a:t>
            </a:r>
          </a:p>
          <a:p>
            <a:r>
              <a:rPr lang="en-US" sz="1800" dirty="0" smtClean="0">
                <a:solidFill>
                  <a:srgbClr val="0000FF"/>
                </a:solidFill>
              </a:rPr>
              <a:t>Team </a:t>
            </a:r>
            <a:r>
              <a:rPr lang="en-US" sz="1800" dirty="0">
                <a:solidFill>
                  <a:srgbClr val="0000FF"/>
                </a:solidFill>
              </a:rPr>
              <a:t>3: </a:t>
            </a:r>
            <a:r>
              <a:rPr lang="en-US" sz="1800" dirty="0" smtClean="0">
                <a:solidFill>
                  <a:srgbClr val="0000FF"/>
                </a:solidFill>
              </a:rPr>
              <a:t>GLEAM</a:t>
            </a:r>
            <a:r>
              <a:rPr lang="en-US" sz="1800" dirty="0"/>
              <a:t>: an online therapy model aimed to make mental healthcare more accessible and </a:t>
            </a:r>
            <a:r>
              <a:rPr lang="en-US" sz="1800" dirty="0" smtClean="0"/>
              <a:t>affordable (</a:t>
            </a:r>
            <a:r>
              <a:rPr lang="en-US" sz="1800" dirty="0" smtClean="0">
                <a:solidFill>
                  <a:srgbClr val="FF0000"/>
                </a:solidFill>
              </a:rPr>
              <a:t>Zahn Finalist</a:t>
            </a:r>
            <a:r>
              <a:rPr lang="en-US" sz="1800" dirty="0" smtClean="0"/>
              <a:t>)</a:t>
            </a:r>
          </a:p>
          <a:p>
            <a:r>
              <a:rPr lang="en-US" sz="1800" dirty="0" smtClean="0">
                <a:solidFill>
                  <a:srgbClr val="0000FF"/>
                </a:solidFill>
              </a:rPr>
              <a:t>Team </a:t>
            </a:r>
            <a:r>
              <a:rPr lang="en-US" sz="1800" dirty="0">
                <a:solidFill>
                  <a:srgbClr val="0000FF"/>
                </a:solidFill>
              </a:rPr>
              <a:t>4: </a:t>
            </a:r>
            <a:r>
              <a:rPr lang="en-US" sz="1800" dirty="0" smtClean="0">
                <a:solidFill>
                  <a:srgbClr val="0000FF"/>
                </a:solidFill>
              </a:rPr>
              <a:t>QR Navigation</a:t>
            </a:r>
            <a:r>
              <a:rPr lang="en-US" sz="1800" dirty="0"/>
              <a:t>: an Android phone </a:t>
            </a:r>
            <a:r>
              <a:rPr lang="en-US" sz="1800" dirty="0" smtClean="0"/>
              <a:t>app scanning </a:t>
            </a:r>
            <a:r>
              <a:rPr lang="en-US" sz="1800" dirty="0"/>
              <a:t>QR Codes in real-time </a:t>
            </a:r>
            <a:r>
              <a:rPr lang="en-US" sz="1800" dirty="0" smtClean="0"/>
              <a:t>to </a:t>
            </a:r>
            <a:r>
              <a:rPr lang="en-US" sz="1800" dirty="0"/>
              <a:t>help </a:t>
            </a:r>
            <a:r>
              <a:rPr lang="en-US" sz="1800" dirty="0" smtClean="0"/>
              <a:t>ASD individuals </a:t>
            </a:r>
            <a:r>
              <a:rPr lang="en-US" sz="1800" dirty="0"/>
              <a:t>navigate (</a:t>
            </a:r>
            <a:r>
              <a:rPr lang="en-US" sz="1800" dirty="0">
                <a:solidFill>
                  <a:srgbClr val="FF0000"/>
                </a:solidFill>
              </a:rPr>
              <a:t>CREATE Award</a:t>
            </a:r>
            <a:r>
              <a:rPr lang="en-US" sz="1800" dirty="0"/>
              <a:t>)</a:t>
            </a:r>
          </a:p>
          <a:p>
            <a:r>
              <a:rPr lang="en-US" sz="1800" dirty="0" smtClean="0">
                <a:solidFill>
                  <a:srgbClr val="0000FF"/>
                </a:solidFill>
              </a:rPr>
              <a:t>Team </a:t>
            </a:r>
            <a:r>
              <a:rPr lang="en-US" sz="1800" dirty="0">
                <a:solidFill>
                  <a:srgbClr val="0000FF"/>
                </a:solidFill>
              </a:rPr>
              <a:t>5: </a:t>
            </a:r>
            <a:r>
              <a:rPr lang="en-US" sz="1800" dirty="0" smtClean="0">
                <a:solidFill>
                  <a:srgbClr val="0000FF"/>
                </a:solidFill>
              </a:rPr>
              <a:t>Hearing Assistive</a:t>
            </a:r>
            <a:r>
              <a:rPr lang="en-US" sz="1800" dirty="0"/>
              <a:t>: an Android </a:t>
            </a:r>
            <a:r>
              <a:rPr lang="en-US" sz="1800" dirty="0" smtClean="0"/>
              <a:t>App helps </a:t>
            </a:r>
            <a:r>
              <a:rPr lang="en-US" sz="1800" dirty="0"/>
              <a:t>hearing impaired </a:t>
            </a:r>
            <a:r>
              <a:rPr lang="en-US" sz="1800" dirty="0" smtClean="0"/>
              <a:t>detect </a:t>
            </a:r>
            <a:r>
              <a:rPr lang="en-US" sz="1800" dirty="0"/>
              <a:t>surrounding sound and reduce their chance of injury</a:t>
            </a:r>
          </a:p>
          <a:p>
            <a:r>
              <a:rPr lang="en-US" sz="1800" dirty="0" smtClean="0">
                <a:solidFill>
                  <a:srgbClr val="0000FF"/>
                </a:solidFill>
              </a:rPr>
              <a:t>Team </a:t>
            </a:r>
            <a:r>
              <a:rPr lang="en-US" sz="1800" dirty="0">
                <a:solidFill>
                  <a:srgbClr val="0000FF"/>
                </a:solidFill>
              </a:rPr>
              <a:t>6: </a:t>
            </a:r>
            <a:r>
              <a:rPr lang="en-US" sz="1800" dirty="0" smtClean="0">
                <a:solidFill>
                  <a:srgbClr val="0000FF"/>
                </a:solidFill>
              </a:rPr>
              <a:t>ASH</a:t>
            </a:r>
            <a:r>
              <a:rPr lang="en-US" sz="1800" dirty="0"/>
              <a:t>: help Alzheimer's patients have a more fulfilling social life with their loved </a:t>
            </a:r>
            <a:r>
              <a:rPr lang="en-US" sz="1800" dirty="0" smtClean="0"/>
              <a:t>ones</a:t>
            </a:r>
            <a:endParaRPr lang="en-US" sz="1800" dirty="0"/>
          </a:p>
          <a:p>
            <a:r>
              <a:rPr lang="en-US" sz="1800" dirty="0" smtClean="0">
                <a:solidFill>
                  <a:srgbClr val="0000FF"/>
                </a:solidFill>
              </a:rPr>
              <a:t>Team </a:t>
            </a:r>
            <a:r>
              <a:rPr lang="en-US" sz="1800" dirty="0">
                <a:solidFill>
                  <a:srgbClr val="0000FF"/>
                </a:solidFill>
              </a:rPr>
              <a:t>7: </a:t>
            </a:r>
            <a:r>
              <a:rPr lang="en-US" sz="1800" dirty="0" err="1" smtClean="0">
                <a:solidFill>
                  <a:srgbClr val="0000FF"/>
                </a:solidFill>
              </a:rPr>
              <a:t>iBean</a:t>
            </a:r>
            <a:r>
              <a:rPr lang="en-US" sz="1800" dirty="0"/>
              <a:t>: </a:t>
            </a:r>
            <a:r>
              <a:rPr lang="en-US" sz="1800" dirty="0" smtClean="0"/>
              <a:t>an Android App to </a:t>
            </a:r>
            <a:r>
              <a:rPr lang="en-US" sz="1800" dirty="0"/>
              <a:t>capture vital signs and location of patients within a health care facility</a:t>
            </a:r>
            <a:endParaRPr lang="en-US" sz="1800" dirty="0" smtClean="0"/>
          </a:p>
          <a:p>
            <a:r>
              <a:rPr lang="en-US" sz="1800" dirty="0" smtClean="0">
                <a:solidFill>
                  <a:srgbClr val="0000FF"/>
                </a:solidFill>
              </a:rPr>
              <a:t>Team </a:t>
            </a:r>
            <a:r>
              <a:rPr lang="en-US" sz="1800" dirty="0">
                <a:solidFill>
                  <a:srgbClr val="0000FF"/>
                </a:solidFill>
              </a:rPr>
              <a:t>8: </a:t>
            </a:r>
            <a:r>
              <a:rPr lang="en-US" sz="1800" dirty="0" smtClean="0">
                <a:solidFill>
                  <a:srgbClr val="0000FF"/>
                </a:solidFill>
              </a:rPr>
              <a:t>3D Printing</a:t>
            </a:r>
            <a:r>
              <a:rPr lang="en-US" sz="1800" dirty="0"/>
              <a:t>: an Electronics Technician at </a:t>
            </a:r>
            <a:r>
              <a:rPr lang="en-US" sz="1800" dirty="0" err="1"/>
              <a:t>Makerbot</a:t>
            </a:r>
            <a:r>
              <a:rPr lang="en-US" sz="1800" dirty="0"/>
              <a:t> in the 3D printing industry</a:t>
            </a:r>
            <a:endParaRPr lang="en-US" sz="1800" dirty="0" smtClean="0"/>
          </a:p>
        </p:txBody>
      </p:sp>
    </p:spTree>
    <p:extLst>
      <p:ext uri="{BB962C8B-B14F-4D97-AF65-F5344CB8AC3E}">
        <p14:creationId xmlns:p14="http://schemas.microsoft.com/office/powerpoint/2010/main" val="4012959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609600"/>
          </a:xfrm>
        </p:spPr>
        <p:txBody>
          <a:bodyPr/>
          <a:lstStyle/>
          <a:p>
            <a:r>
              <a:rPr lang="en-US" dirty="0" smtClean="0"/>
              <a:t>Fall 2016- Spring 2017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724400"/>
          </a:xfrm>
        </p:spPr>
        <p:txBody>
          <a:bodyPr/>
          <a:lstStyle/>
          <a:p>
            <a:r>
              <a:rPr lang="en-US" sz="2000" dirty="0">
                <a:solidFill>
                  <a:srgbClr val="0000FF"/>
                </a:solidFill>
              </a:rPr>
              <a:t>1 Seek and Cross: </a:t>
            </a:r>
            <a:r>
              <a:rPr lang="en-US" sz="2000" dirty="0">
                <a:solidFill>
                  <a:srgbClr val="800000"/>
                </a:solidFill>
              </a:rPr>
              <a:t>Zebra Crosswalks and Signal Recognition for VIPs</a:t>
            </a:r>
          </a:p>
          <a:p>
            <a:r>
              <a:rPr lang="en-US" sz="2000" dirty="0">
                <a:solidFill>
                  <a:srgbClr val="0000FF"/>
                </a:solidFill>
              </a:rPr>
              <a:t>2 </a:t>
            </a:r>
            <a:r>
              <a:rPr lang="en-US" sz="2000" dirty="0" err="1">
                <a:solidFill>
                  <a:srgbClr val="0000FF"/>
                </a:solidFill>
              </a:rPr>
              <a:t>EyeExercise</a:t>
            </a:r>
            <a:r>
              <a:rPr lang="en-US" sz="2000" dirty="0">
                <a:solidFill>
                  <a:srgbClr val="0000FF"/>
                </a:solidFill>
              </a:rPr>
              <a:t>:</a:t>
            </a:r>
            <a:r>
              <a:rPr lang="en-US" sz="2000" dirty="0">
                <a:solidFill>
                  <a:srgbClr val="800000"/>
                </a:solidFill>
              </a:rPr>
              <a:t> Improving Vision through Simple Exercises and Better Habits</a:t>
            </a:r>
          </a:p>
          <a:p>
            <a:r>
              <a:rPr lang="en-US" sz="2000" dirty="0">
                <a:solidFill>
                  <a:srgbClr val="0000FF"/>
                </a:solidFill>
              </a:rPr>
              <a:t>3 Face Assistant:</a:t>
            </a:r>
            <a:r>
              <a:rPr lang="en-US" sz="2000" dirty="0">
                <a:solidFill>
                  <a:srgbClr val="800000"/>
                </a:solidFill>
              </a:rPr>
              <a:t> Identify Loved Ones by Their Faces</a:t>
            </a:r>
          </a:p>
          <a:p>
            <a:r>
              <a:rPr lang="en-US" sz="2000" dirty="0">
                <a:solidFill>
                  <a:srgbClr val="0000FF"/>
                </a:solidFill>
              </a:rPr>
              <a:t>4 Mind, Body, Freedom </a:t>
            </a:r>
            <a:r>
              <a:rPr lang="en-US" sz="2000" dirty="0">
                <a:solidFill>
                  <a:srgbClr val="008000"/>
                </a:solidFill>
              </a:rPr>
              <a:t>(Zahn Center Competition Finalist)</a:t>
            </a:r>
          </a:p>
          <a:p>
            <a:r>
              <a:rPr lang="en-US" sz="2000" dirty="0">
                <a:solidFill>
                  <a:srgbClr val="0000FF"/>
                </a:solidFill>
              </a:rPr>
              <a:t>5 Panoramik: </a:t>
            </a:r>
            <a:r>
              <a:rPr lang="en-US" sz="2000" dirty="0">
                <a:solidFill>
                  <a:srgbClr val="800000"/>
                </a:solidFill>
              </a:rPr>
              <a:t>Finding and Locating Objects via Multi-Perspective Camera Technique</a:t>
            </a:r>
            <a:r>
              <a:rPr lang="en-US" sz="2000" dirty="0">
                <a:solidFill>
                  <a:srgbClr val="0000FF"/>
                </a:solidFill>
              </a:rPr>
              <a:t> </a:t>
            </a:r>
            <a:r>
              <a:rPr lang="en-US" sz="2000" dirty="0">
                <a:solidFill>
                  <a:srgbClr val="008000"/>
                </a:solidFill>
              </a:rPr>
              <a:t>(CREATE Winner)</a:t>
            </a:r>
          </a:p>
          <a:p>
            <a:r>
              <a:rPr lang="en-US" sz="2000" dirty="0">
                <a:solidFill>
                  <a:srgbClr val="0000FF"/>
                </a:solidFill>
              </a:rPr>
              <a:t>6 CCNY </a:t>
            </a:r>
            <a:r>
              <a:rPr lang="en-US" sz="2000" dirty="0">
                <a:solidFill>
                  <a:srgbClr val="800000"/>
                </a:solidFill>
              </a:rPr>
              <a:t>Smart Cane</a:t>
            </a:r>
            <a:r>
              <a:rPr lang="en-US" sz="2000" dirty="0">
                <a:solidFill>
                  <a:srgbClr val="0000FF"/>
                </a:solidFill>
              </a:rPr>
              <a:t> </a:t>
            </a:r>
            <a:r>
              <a:rPr lang="en-US" sz="2000" dirty="0">
                <a:solidFill>
                  <a:srgbClr val="008000"/>
                </a:solidFill>
              </a:rPr>
              <a:t>(CREATE Winner)</a:t>
            </a:r>
          </a:p>
          <a:p>
            <a:r>
              <a:rPr lang="en-US" sz="2000" dirty="0">
                <a:solidFill>
                  <a:srgbClr val="0000FF"/>
                </a:solidFill>
              </a:rPr>
              <a:t>7 VR for ASD: </a:t>
            </a:r>
            <a:r>
              <a:rPr lang="en-US" sz="2000" dirty="0">
                <a:solidFill>
                  <a:srgbClr val="800000"/>
                </a:solidFill>
              </a:rPr>
              <a:t>Therapeutic Virtual Environments for Individuals on the Autism Spectrum</a:t>
            </a:r>
            <a:r>
              <a:rPr lang="en-US" sz="2000" dirty="0">
                <a:solidFill>
                  <a:srgbClr val="0000FF"/>
                </a:solidFill>
              </a:rPr>
              <a:t> </a:t>
            </a:r>
            <a:r>
              <a:rPr lang="en-US" sz="2000" dirty="0">
                <a:solidFill>
                  <a:srgbClr val="008000"/>
                </a:solidFill>
              </a:rPr>
              <a:t>(CREATE Winner)</a:t>
            </a:r>
          </a:p>
          <a:p>
            <a:r>
              <a:rPr lang="en-US" sz="2000" dirty="0">
                <a:solidFill>
                  <a:srgbClr val="0000FF"/>
                </a:solidFill>
              </a:rPr>
              <a:t>8 The Fourth Dimension: </a:t>
            </a:r>
            <a:r>
              <a:rPr lang="en-US" sz="2000" dirty="0">
                <a:solidFill>
                  <a:srgbClr val="800000"/>
                </a:solidFill>
              </a:rPr>
              <a:t>Workforce Management System for ASD individuals</a:t>
            </a:r>
            <a:r>
              <a:rPr lang="en-US" sz="2000" dirty="0">
                <a:solidFill>
                  <a:srgbClr val="0000FF"/>
                </a:solidFill>
              </a:rPr>
              <a:t> </a:t>
            </a:r>
            <a:r>
              <a:rPr lang="en-US" sz="2000" dirty="0">
                <a:solidFill>
                  <a:srgbClr val="008000"/>
                </a:solidFill>
              </a:rPr>
              <a:t>(CREATE Winner)</a:t>
            </a:r>
          </a:p>
          <a:p>
            <a:r>
              <a:rPr lang="en-US" sz="2000" dirty="0">
                <a:solidFill>
                  <a:srgbClr val="0000FF"/>
                </a:solidFill>
              </a:rPr>
              <a:t>9 </a:t>
            </a:r>
            <a:r>
              <a:rPr lang="en-US" sz="2000" dirty="0" err="1">
                <a:solidFill>
                  <a:srgbClr val="0000FF"/>
                </a:solidFill>
              </a:rPr>
              <a:t>RescueSenior</a:t>
            </a:r>
            <a:r>
              <a:rPr lang="en-US" sz="2000" dirty="0">
                <a:solidFill>
                  <a:srgbClr val="0000FF"/>
                </a:solidFill>
              </a:rPr>
              <a:t>: </a:t>
            </a:r>
            <a:r>
              <a:rPr lang="en-US" sz="2000" dirty="0">
                <a:solidFill>
                  <a:srgbClr val="800000"/>
                </a:solidFill>
              </a:rPr>
              <a:t>Location aware health emergency solution for senior citizens</a:t>
            </a:r>
          </a:p>
          <a:p>
            <a:endParaRPr lang="en-US" sz="1800" dirty="0">
              <a:solidFill>
                <a:srgbClr val="0000FF"/>
              </a:solidFill>
            </a:endParaRPr>
          </a:p>
          <a:p>
            <a:endParaRPr lang="en-US" sz="1800" dirty="0" smtClean="0"/>
          </a:p>
        </p:txBody>
      </p:sp>
    </p:spTree>
    <p:extLst>
      <p:ext uri="{BB962C8B-B14F-4D97-AF65-F5344CB8AC3E}">
        <p14:creationId xmlns:p14="http://schemas.microsoft.com/office/powerpoint/2010/main" val="9325912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609600"/>
          </a:xfrm>
        </p:spPr>
        <p:txBody>
          <a:bodyPr/>
          <a:lstStyle/>
          <a:p>
            <a:r>
              <a:rPr lang="en-US" dirty="0" smtClean="0">
                <a:hlinkClick r:id="rId2"/>
              </a:rPr>
              <a:t>Fall 2017- Spring 2018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724400"/>
          </a:xfrm>
        </p:spPr>
        <p:txBody>
          <a:bodyPr/>
          <a:lstStyle/>
          <a:p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ASSIST 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(Assistive Sensor Solution for Independent and Safe Travel, by Vishnu Nair and </a:t>
            </a:r>
            <a:r>
              <a:rPr lang="en-US" sz="20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Manjekar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Budhai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) was in the 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hlinkClick r:id="rId3"/>
              </a:rPr>
              <a:t>Spectrum Local News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(</a:t>
            </a:r>
            <a:r>
              <a:rPr lang="en-US" sz="20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Manjekar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talking at the meeting while Vishnu testing in the field</a:t>
            </a:r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)</a:t>
            </a:r>
          </a:p>
          <a:p>
            <a:endParaRPr lang="en-US" sz="2000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AVR4ASD 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(Augmented and Virtual Reality for Individuals with Autism Spectrum Disorder, by </a:t>
            </a:r>
            <a:r>
              <a:rPr lang="en-US" sz="20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Xinyu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Xiong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Rafael Li Chen and </a:t>
            </a:r>
            <a:r>
              <a:rPr lang="en-US" sz="20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Yuxuan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Huang) won </a:t>
            </a:r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hlinkClick r:id="rId4"/>
              </a:rPr>
              <a:t>Second 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hlinkClick r:id="rId4"/>
              </a:rPr>
              <a:t>Place Prize of the CREATE Competition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(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in the picture: Rafael, </a:t>
            </a:r>
            <a:r>
              <a:rPr lang="en-US" sz="20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Xinyu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and Prof. Zhigang Zhu)</a:t>
            </a:r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.</a:t>
            </a:r>
          </a:p>
          <a:p>
            <a:endParaRPr lang="en-US" sz="2000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This 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is a partnership with Ms. Celina </a:t>
            </a:r>
            <a:r>
              <a:rPr lang="en-US" sz="20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Canvalluzzi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Director of Day Services at Goodwill Industries of Greater New York and Northern New Jersey.  More details please see a 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hlinkClick r:id="rId5"/>
              </a:rPr>
              <a:t>news release at CCNY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.</a:t>
            </a:r>
          </a:p>
          <a:p>
            <a:endParaRPr lang="en-US" sz="1800" dirty="0">
              <a:solidFill>
                <a:srgbClr val="0000FF"/>
              </a:solidFill>
            </a:endParaRPr>
          </a:p>
          <a:p>
            <a:endParaRPr lang="en-US" sz="1800" dirty="0" smtClean="0"/>
          </a:p>
        </p:txBody>
      </p:sp>
    </p:spTree>
    <p:extLst>
      <p:ext uri="{BB962C8B-B14F-4D97-AF65-F5344CB8AC3E}">
        <p14:creationId xmlns:p14="http://schemas.microsoft.com/office/powerpoint/2010/main" val="3848080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609600"/>
          </a:xfrm>
        </p:spPr>
        <p:txBody>
          <a:bodyPr/>
          <a:lstStyle/>
          <a:p>
            <a:r>
              <a:rPr lang="en-US" sz="2800" dirty="0" smtClean="0"/>
              <a:t>Capstone 2018-2019</a:t>
            </a:r>
            <a:endParaRPr lang="en-US" sz="2800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3483486"/>
              </p:ext>
            </p:extLst>
          </p:nvPr>
        </p:nvGraphicFramePr>
        <p:xfrm>
          <a:off x="533400" y="1219200"/>
          <a:ext cx="8305800" cy="544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"/>
                <a:gridCol w="1981200"/>
                <a:gridCol w="2895600"/>
                <a:gridCol w="28194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rgbClr val="0000FF"/>
                          </a:solidFill>
                        </a:rPr>
                        <a:t>No</a:t>
                      </a:r>
                      <a:endParaRPr lang="en-US" sz="16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rgbClr val="0000FF"/>
                          </a:solidFill>
                        </a:rPr>
                        <a:t>Team</a:t>
                      </a:r>
                      <a:r>
                        <a:rPr lang="en-US" sz="1600" baseline="0" dirty="0" smtClean="0">
                          <a:solidFill>
                            <a:srgbClr val="0000FF"/>
                          </a:solidFill>
                        </a:rPr>
                        <a:t>s</a:t>
                      </a:r>
                      <a:endParaRPr lang="en-US" sz="16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rgbClr val="0000FF"/>
                          </a:solidFill>
                        </a:rPr>
                        <a:t>Team</a:t>
                      </a:r>
                      <a:r>
                        <a:rPr lang="en-US" sz="1600" baseline="0" dirty="0" smtClean="0">
                          <a:solidFill>
                            <a:srgbClr val="0000FF"/>
                          </a:solidFill>
                        </a:rPr>
                        <a:t> Members</a:t>
                      </a:r>
                      <a:endParaRPr lang="en-US" sz="16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rgbClr val="0000FF"/>
                          </a:solidFill>
                        </a:rPr>
                        <a:t>Reporting Check</a:t>
                      </a:r>
                      <a:r>
                        <a:rPr lang="en-US" sz="1600" baseline="0" dirty="0" smtClean="0">
                          <a:solidFill>
                            <a:srgbClr val="0000FF"/>
                          </a:solidFill>
                        </a:rPr>
                        <a:t> Contacts</a:t>
                      </a:r>
                      <a:endParaRPr lang="en-US" sz="16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Indoor.Framework</a:t>
                      </a:r>
                      <a:endParaRPr lang="en-US" sz="1600" baseline="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Jane Chen, </a:t>
                      </a:r>
                      <a:r>
                        <a:rPr lang="en-US" sz="1600" baseline="0" dirty="0" smtClean="0">
                          <a:solidFill>
                            <a:schemeClr val="tx1"/>
                          </a:solidFill>
                        </a:rPr>
                        <a:t>Joseph S.</a:t>
                      </a:r>
                      <a:endParaRPr lang="en-US" sz="1600" dirty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Yaocheng</a:t>
                      </a:r>
                      <a:r>
                        <a:rPr lang="en-US" sz="1600" dirty="0" smtClean="0"/>
                        <a:t> Wu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ARKit </a:t>
                      </a:r>
                      <a:r>
                        <a:rPr lang="en-US" sz="1600" dirty="0" err="1" smtClean="0"/>
                        <a:t>Nav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Ben</a:t>
                      </a:r>
                      <a:r>
                        <a:rPr lang="en-US" sz="1600" baseline="0" dirty="0" smtClean="0">
                          <a:solidFill>
                            <a:schemeClr val="tx1"/>
                          </a:solidFill>
                        </a:rPr>
                        <a:t> Lin, </a:t>
                      </a:r>
                      <a:r>
                        <a:rPr lang="en-US" sz="1600" baseline="0" dirty="0" err="1" smtClean="0">
                          <a:solidFill>
                            <a:schemeClr val="tx1"/>
                          </a:solidFill>
                        </a:rPr>
                        <a:t>Jinyun</a:t>
                      </a:r>
                      <a:r>
                        <a:rPr lang="en-US" sz="1600" baseline="0" dirty="0" smtClean="0">
                          <a:solidFill>
                            <a:schemeClr val="tx1"/>
                          </a:solidFill>
                        </a:rPr>
                        <a:t> L.,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Yaohua</a:t>
                      </a:r>
                      <a:r>
                        <a:rPr lang="en-US" sz="1600" dirty="0" smtClean="0"/>
                        <a:t> Chang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3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HololensWires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James</a:t>
                      </a:r>
                      <a:r>
                        <a:rPr lang="en-US" sz="1600" baseline="0" dirty="0" smtClean="0">
                          <a:solidFill>
                            <a:schemeClr val="tx1"/>
                          </a:solidFill>
                        </a:rPr>
                        <a:t> W., Sebastian P.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Francisco, </a:t>
                      </a:r>
                      <a:r>
                        <a:rPr lang="en-US" sz="1600" baseline="0" dirty="0" smtClean="0"/>
                        <a:t>Hao Tang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4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ARCore</a:t>
                      </a:r>
                      <a:r>
                        <a:rPr lang="en-US" sz="1600" baseline="0" dirty="0" smtClean="0"/>
                        <a:t> </a:t>
                      </a:r>
                      <a:r>
                        <a:rPr lang="en-US" sz="1600" baseline="0" dirty="0" err="1" smtClean="0"/>
                        <a:t>Nav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Jin Zhang, Hanna</a:t>
                      </a:r>
                      <a:r>
                        <a:rPr lang="en-US" sz="1600" baseline="0" dirty="0" smtClean="0">
                          <a:solidFill>
                            <a:schemeClr val="tx1"/>
                          </a:solidFill>
                        </a:rPr>
                        <a:t> N.,</a:t>
                      </a:r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aseline="0" dirty="0" err="1" smtClean="0"/>
                        <a:t>Yaocheng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aseline="0" dirty="0" smtClean="0"/>
                        <a:t>VR-</a:t>
                      </a:r>
                      <a:r>
                        <a:rPr lang="en-US" sz="1600" dirty="0" smtClean="0"/>
                        <a:t>Interview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Vincent Yu, Jamie</a:t>
                      </a:r>
                      <a:r>
                        <a:rPr lang="en-US" sz="1600" baseline="0" dirty="0" smtClean="0">
                          <a:solidFill>
                            <a:schemeClr val="tx1"/>
                          </a:solidFill>
                        </a:rPr>
                        <a:t> Fung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Kartik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Pre-Journey</a:t>
                      </a:r>
                      <a:r>
                        <a:rPr lang="en-US" sz="1600" baseline="0" dirty="0" smtClean="0"/>
                        <a:t>-VR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David</a:t>
                      </a:r>
                      <a:r>
                        <a:rPr lang="en-US" sz="1600" baseline="0" dirty="0" smtClean="0">
                          <a:solidFill>
                            <a:schemeClr val="tx1"/>
                          </a:solidFill>
                        </a:rPr>
                        <a:t> Cao, </a:t>
                      </a:r>
                      <a:r>
                        <a:rPr lang="en-US" sz="1600" baseline="0" dirty="0" err="1" smtClean="0">
                          <a:solidFill>
                            <a:schemeClr val="tx1"/>
                          </a:solidFill>
                        </a:rPr>
                        <a:t>Hanyu</a:t>
                      </a:r>
                      <a:r>
                        <a:rPr lang="en-US" sz="1600" baseline="0" dirty="0" smtClean="0">
                          <a:solidFill>
                            <a:schemeClr val="tx1"/>
                          </a:solidFill>
                        </a:rPr>
                        <a:t> Huang,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MD, Hao Tang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7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Gesture</a:t>
                      </a:r>
                      <a:r>
                        <a:rPr lang="en-US" sz="1600" baseline="0" dirty="0" smtClean="0"/>
                        <a:t> in VR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Dixon Lu, </a:t>
                      </a:r>
                      <a:r>
                        <a:rPr lang="en-US" sz="1600" dirty="0" err="1" smtClean="0">
                          <a:solidFill>
                            <a:schemeClr val="tx1"/>
                          </a:solidFill>
                        </a:rPr>
                        <a:t>Haresh</a:t>
                      </a:r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 S., </a:t>
                      </a:r>
                      <a:r>
                        <a:rPr lang="en-US" sz="1600" dirty="0" err="1" smtClean="0">
                          <a:solidFill>
                            <a:schemeClr val="tx1"/>
                          </a:solidFill>
                        </a:rPr>
                        <a:t>Areesha</a:t>
                      </a:r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 R.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aseline="0" dirty="0" smtClean="0"/>
                        <a:t>Francisco, Hao Tang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8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VirtualMTA</a:t>
                      </a:r>
                      <a:endParaRPr lang="en-US" sz="16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 smtClean="0">
                          <a:solidFill>
                            <a:schemeClr val="tx1"/>
                          </a:solidFill>
                        </a:rPr>
                        <a:t>Lianming</a:t>
                      </a:r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 Wu, </a:t>
                      </a:r>
                      <a:r>
                        <a:rPr lang="en-US" sz="1600" dirty="0" err="1" smtClean="0">
                          <a:solidFill>
                            <a:schemeClr val="tx1"/>
                          </a:solidFill>
                        </a:rPr>
                        <a:t>Hongze</a:t>
                      </a:r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 Wu,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Maui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9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O3 Joy Music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William</a:t>
                      </a:r>
                      <a:r>
                        <a:rPr lang="en-US" sz="1600" baseline="0" dirty="0" smtClean="0">
                          <a:solidFill>
                            <a:schemeClr val="tx1"/>
                          </a:solidFill>
                        </a:rPr>
                        <a:t> G. </a:t>
                      </a:r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Chris Huang,</a:t>
                      </a:r>
                      <a:r>
                        <a:rPr lang="en-US" sz="160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600" baseline="0" dirty="0" err="1" smtClean="0">
                          <a:solidFill>
                            <a:schemeClr val="tx1"/>
                          </a:solidFill>
                        </a:rPr>
                        <a:t>Weimin</a:t>
                      </a:r>
                      <a:r>
                        <a:rPr lang="en-US" sz="1600" baseline="0" dirty="0" smtClean="0">
                          <a:solidFill>
                            <a:schemeClr val="tx1"/>
                          </a:solidFill>
                        </a:rPr>
                        <a:t> G.</a:t>
                      </a:r>
                      <a:endParaRPr lang="en-US" sz="1600" dirty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Jizhong</a:t>
                      </a:r>
                      <a:r>
                        <a:rPr lang="en-US" sz="1600" baseline="0" dirty="0" smtClean="0"/>
                        <a:t> Xiao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aseline="0" dirty="0" smtClean="0"/>
                        <a:t>Nuravine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Sam </a:t>
                      </a:r>
                      <a:r>
                        <a:rPr lang="en-US" sz="1600" dirty="0" err="1" smtClean="0">
                          <a:solidFill>
                            <a:schemeClr val="tx1"/>
                          </a:solidFill>
                        </a:rPr>
                        <a:t>Mundle</a:t>
                      </a:r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en-US" sz="1600" baseline="0" dirty="0" smtClean="0">
                          <a:solidFill>
                            <a:schemeClr val="tx1"/>
                          </a:solidFill>
                        </a:rPr>
                        <a:t> Hugo M.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Alex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EEGStressMeter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 smtClean="0">
                          <a:solidFill>
                            <a:schemeClr val="tx1"/>
                          </a:solidFill>
                        </a:rPr>
                        <a:t>Pooneet</a:t>
                      </a:r>
                      <a:r>
                        <a:rPr lang="en-US" sz="1600" baseline="0" dirty="0" smtClean="0">
                          <a:solidFill>
                            <a:schemeClr val="tx1"/>
                          </a:solidFill>
                        </a:rPr>
                        <a:t> T., </a:t>
                      </a:r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Angelique</a:t>
                      </a:r>
                      <a:r>
                        <a:rPr lang="en-US" sz="1600" baseline="0" dirty="0" smtClean="0">
                          <a:solidFill>
                            <a:schemeClr val="tx1"/>
                          </a:solidFill>
                        </a:rPr>
                        <a:t> C.,</a:t>
                      </a:r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600" dirty="0" err="1" smtClean="0">
                          <a:solidFill>
                            <a:schemeClr val="tx1"/>
                          </a:solidFill>
                        </a:rPr>
                        <a:t>Arslan</a:t>
                      </a:r>
                      <a:r>
                        <a:rPr lang="en-US" sz="1600" baseline="0" dirty="0" smtClean="0">
                          <a:solidFill>
                            <a:schemeClr val="tx1"/>
                          </a:solidFill>
                        </a:rPr>
                        <a:t> S.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Hanssel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Smart Cane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 smtClean="0">
                          <a:solidFill>
                            <a:schemeClr val="tx1"/>
                          </a:solidFill>
                        </a:rPr>
                        <a:t>Arjun</a:t>
                      </a:r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 L.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Jizhong</a:t>
                      </a:r>
                      <a:r>
                        <a:rPr lang="en-US" sz="1600" baseline="0" dirty="0" smtClean="0"/>
                        <a:t> Xiao</a:t>
                      </a:r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375509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Outline </a:t>
            </a:r>
          </a:p>
        </p:txBody>
      </p:sp>
      <p:sp>
        <p:nvSpPr>
          <p:cNvPr id="409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Background</a:t>
            </a:r>
          </a:p>
          <a:p>
            <a:r>
              <a:rPr lang="en-US" dirty="0" smtClean="0"/>
              <a:t>Course Organization</a:t>
            </a:r>
          </a:p>
          <a:p>
            <a:r>
              <a:rPr lang="en-US" dirty="0" smtClean="0"/>
              <a:t>Highlights of Past Projects</a:t>
            </a:r>
          </a:p>
          <a:p>
            <a:r>
              <a:rPr lang="en-US" dirty="0" smtClean="0">
                <a:solidFill>
                  <a:srgbClr val="0000FF"/>
                </a:solidFill>
              </a:rPr>
              <a:t>Project </a:t>
            </a:r>
            <a:r>
              <a:rPr lang="en-US" dirty="0">
                <a:solidFill>
                  <a:srgbClr val="0000FF"/>
                </a:solidFill>
              </a:rPr>
              <a:t>Topics of This Year</a:t>
            </a:r>
          </a:p>
          <a:p>
            <a:endParaRPr lang="en-US" dirty="0" smtClean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63800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800000"/>
                </a:solidFill>
              </a:rPr>
              <a:t>BAT for Social Good!</a:t>
            </a:r>
            <a:endParaRPr lang="en-US" dirty="0">
              <a:solidFill>
                <a:srgbClr val="8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Find topics from users’ needs</a:t>
            </a:r>
          </a:p>
          <a:p>
            <a:r>
              <a:rPr lang="en-US" dirty="0" smtClean="0"/>
              <a:t>Look into the past projects for ideas</a:t>
            </a:r>
          </a:p>
          <a:p>
            <a:pPr lvl="1"/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wiki.ccvcl.org</a:t>
            </a:r>
            <a:endParaRPr lang="en-US" dirty="0" smtClean="0"/>
          </a:p>
          <a:p>
            <a:pPr lvl="1"/>
            <a:r>
              <a:rPr lang="en-US" dirty="0">
                <a:hlinkClick r:id="rId3"/>
              </a:rPr>
              <a:t>https://www.nysid.org/create/projects</a:t>
            </a:r>
            <a:r>
              <a:rPr lang="en-US" dirty="0" smtClean="0">
                <a:hlinkClick r:id="rId3"/>
              </a:rPr>
              <a:t>/</a:t>
            </a:r>
            <a:r>
              <a:rPr lang="en-US" dirty="0" smtClean="0"/>
              <a:t>  </a:t>
            </a:r>
          </a:p>
          <a:p>
            <a:pPr lvl="2"/>
            <a:r>
              <a:rPr lang="en-US" dirty="0" smtClean="0"/>
              <a:t>(</a:t>
            </a:r>
            <a:r>
              <a:rPr lang="en-US" dirty="0"/>
              <a:t>Check out CCNY Teams)</a:t>
            </a:r>
            <a:endParaRPr lang="en-US" dirty="0" smtClean="0"/>
          </a:p>
          <a:p>
            <a:r>
              <a:rPr lang="en-US" dirty="0" smtClean="0"/>
              <a:t>Talk with me for project topics</a:t>
            </a:r>
          </a:p>
          <a:p>
            <a:r>
              <a:rPr lang="en-US" dirty="0" smtClean="0"/>
              <a:t>Align with Zahn, CREATE competitions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306411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 Do List (</a:t>
            </a:r>
            <a:r>
              <a:rPr lang="en-US" dirty="0" smtClean="0">
                <a:solidFill>
                  <a:srgbClr val="FF0000"/>
                </a:solidFill>
              </a:rPr>
              <a:t>Capstone 2019</a:t>
            </a:r>
            <a:r>
              <a:rPr lang="en-US" dirty="0" smtClean="0"/>
              <a:t>)</a:t>
            </a:r>
          </a:p>
        </p:txBody>
      </p:sp>
      <p:sp>
        <p:nvSpPr>
          <p:cNvPr id="37891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534400" cy="4876800"/>
          </a:xfrm>
        </p:spPr>
        <p:txBody>
          <a:bodyPr/>
          <a:lstStyle/>
          <a:p>
            <a:r>
              <a:rPr lang="en-US" sz="2800" dirty="0" smtClean="0"/>
              <a:t>Send me your </a:t>
            </a:r>
            <a:r>
              <a:rPr lang="en-US" sz="2800" b="1" dirty="0" smtClean="0">
                <a:solidFill>
                  <a:srgbClr val="0000FF"/>
                </a:solidFill>
              </a:rPr>
              <a:t>1-page (!)</a:t>
            </a:r>
            <a:r>
              <a:rPr lang="en-US" sz="2800" b="1" dirty="0" smtClean="0"/>
              <a:t> resume</a:t>
            </a:r>
            <a:r>
              <a:rPr lang="en-US" sz="2800" dirty="0" smtClean="0"/>
              <a:t> (before 9/22)</a:t>
            </a:r>
          </a:p>
          <a:p>
            <a:pPr lvl="1"/>
            <a:r>
              <a:rPr lang="en-US" sz="2000" dirty="0" smtClean="0"/>
              <a:t>Name, Email, Phone and </a:t>
            </a:r>
            <a:r>
              <a:rPr lang="en-US" sz="2000" dirty="0" smtClean="0">
                <a:solidFill>
                  <a:srgbClr val="FF0000"/>
                </a:solidFill>
              </a:rPr>
              <a:t>Your Average GPA so far</a:t>
            </a:r>
          </a:p>
          <a:p>
            <a:pPr lvl="1"/>
            <a:r>
              <a:rPr lang="en-US" sz="2000" dirty="0" smtClean="0"/>
              <a:t>Education (CS, CpE, and others) &amp; Work Experience</a:t>
            </a:r>
          </a:p>
          <a:p>
            <a:pPr lvl="1"/>
            <a:r>
              <a:rPr lang="en-US" sz="2000" dirty="0" smtClean="0"/>
              <a:t>Honors/Awards and Skills</a:t>
            </a:r>
          </a:p>
          <a:p>
            <a:pPr lvl="1"/>
            <a:r>
              <a:rPr lang="en-US" sz="2000" dirty="0" smtClean="0"/>
              <a:t>Your Favorite Courses</a:t>
            </a:r>
          </a:p>
          <a:p>
            <a:pPr lvl="1"/>
            <a:r>
              <a:rPr lang="en-US" sz="2000" dirty="0" smtClean="0">
                <a:solidFill>
                  <a:srgbClr val="FF0000"/>
                </a:solidFill>
              </a:rPr>
              <a:t>Your interests of Topics </a:t>
            </a:r>
            <a:r>
              <a:rPr lang="en-US" sz="2000" dirty="0" smtClean="0"/>
              <a:t>(please list your top 2 choices).</a:t>
            </a:r>
          </a:p>
          <a:p>
            <a:pPr lvl="1"/>
            <a:r>
              <a:rPr lang="en-US" sz="2000" dirty="0" smtClean="0"/>
              <a:t>Potential teammates (up to 2 names) </a:t>
            </a:r>
          </a:p>
          <a:p>
            <a:r>
              <a:rPr lang="en-US" sz="2800" dirty="0" smtClean="0"/>
              <a:t>Reading</a:t>
            </a:r>
            <a:r>
              <a:rPr lang="en-US" sz="2800" dirty="0"/>
              <a:t> </a:t>
            </a:r>
            <a:r>
              <a:rPr lang="en-US" sz="2800" dirty="0" smtClean="0"/>
              <a:t>Assignments</a:t>
            </a:r>
          </a:p>
          <a:p>
            <a:pPr lvl="1"/>
            <a:r>
              <a:rPr lang="en-US" sz="2000" dirty="0" smtClean="0"/>
              <a:t>Talk with people in needs</a:t>
            </a:r>
          </a:p>
          <a:p>
            <a:pPr lvl="1"/>
            <a:r>
              <a:rPr lang="en-US" sz="2000" dirty="0" smtClean="0"/>
              <a:t>Look online for ideas</a:t>
            </a:r>
          </a:p>
          <a:p>
            <a:pPr lvl="1"/>
            <a:endParaRPr lang="en-US" sz="2000" dirty="0" smtClean="0">
              <a:solidFill>
                <a:srgbClr val="0000FF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Outline </a:t>
            </a:r>
          </a:p>
        </p:txBody>
      </p:sp>
      <p:sp>
        <p:nvSpPr>
          <p:cNvPr id="409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Background</a:t>
            </a:r>
          </a:p>
          <a:p>
            <a:r>
              <a:rPr lang="en-US" dirty="0" smtClean="0"/>
              <a:t>Course Organization</a:t>
            </a:r>
          </a:p>
          <a:p>
            <a:r>
              <a:rPr lang="en-US" dirty="0" smtClean="0"/>
              <a:t>Highlights of Past Projects</a:t>
            </a:r>
          </a:p>
          <a:p>
            <a:r>
              <a:rPr lang="en-US" dirty="0" smtClean="0"/>
              <a:t>Project </a:t>
            </a:r>
            <a:r>
              <a:rPr lang="en-US" dirty="0"/>
              <a:t>Topics of This </a:t>
            </a:r>
            <a:r>
              <a:rPr lang="en-US" dirty="0" smtClean="0"/>
              <a:t>Year</a:t>
            </a:r>
          </a:p>
          <a:p>
            <a:endParaRPr lang="en-US" dirty="0"/>
          </a:p>
          <a:p>
            <a:r>
              <a:rPr lang="en-US" dirty="0" smtClean="0">
                <a:solidFill>
                  <a:srgbClr val="FF6600"/>
                </a:solidFill>
              </a:rPr>
              <a:t>Next: Project Demos and Discussions</a:t>
            </a:r>
          </a:p>
        </p:txBody>
      </p:sp>
    </p:spTree>
    <p:extLst>
      <p:ext uri="{BB962C8B-B14F-4D97-AF65-F5344CB8AC3E}">
        <p14:creationId xmlns:p14="http://schemas.microsoft.com/office/powerpoint/2010/main" val="1399780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Outline </a:t>
            </a:r>
          </a:p>
        </p:txBody>
      </p:sp>
      <p:sp>
        <p:nvSpPr>
          <p:cNvPr id="409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00FF"/>
                </a:solidFill>
              </a:rPr>
              <a:t>Background</a:t>
            </a:r>
          </a:p>
          <a:p>
            <a:r>
              <a:rPr lang="en-US" dirty="0" smtClean="0"/>
              <a:t>Course Organization</a:t>
            </a:r>
          </a:p>
          <a:p>
            <a:r>
              <a:rPr lang="en-US" dirty="0" smtClean="0"/>
              <a:t>Highlights of Past Projects</a:t>
            </a:r>
          </a:p>
          <a:p>
            <a:r>
              <a:rPr lang="en-US" dirty="0" smtClean="0"/>
              <a:t>Project </a:t>
            </a:r>
            <a:r>
              <a:rPr lang="en-US" dirty="0"/>
              <a:t>Topics of This Year</a:t>
            </a:r>
          </a:p>
          <a:p>
            <a:endParaRPr lang="en-US" dirty="0" smtClean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Needs </a:t>
            </a:r>
            <a:r>
              <a:rPr lang="en-US" sz="3600" dirty="0" smtClean="0"/>
              <a:t>– Smart Living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1200"/>
            <a:ext cx="5638800" cy="3886200"/>
          </a:xfrm>
        </p:spPr>
        <p:txBody>
          <a:bodyPr/>
          <a:lstStyle/>
          <a:p>
            <a:r>
              <a:rPr lang="en-US" sz="2800" dirty="0" smtClean="0"/>
              <a:t>Multimodal, passive and unobtrusive techniques for helping visually impaired people;</a:t>
            </a:r>
          </a:p>
          <a:p>
            <a:r>
              <a:rPr lang="en-US" sz="2800" dirty="0" smtClean="0"/>
              <a:t>Smart house systems and mobile apps for improving the quality of life; </a:t>
            </a:r>
          </a:p>
          <a:p>
            <a:r>
              <a:rPr lang="en-US" sz="2800" dirty="0" smtClean="0"/>
              <a:t>Sensing technologies for health monitoring and rehabilitation</a:t>
            </a:r>
            <a:endParaRPr lang="en-US" sz="2800" dirty="0"/>
          </a:p>
        </p:txBody>
      </p:sp>
      <p:graphicFrame>
        <p:nvGraphicFramePr>
          <p:cNvPr id="1026" name="Object 2"/>
          <p:cNvGraphicFramePr>
            <a:graphicFrameLocks noChangeAspect="1"/>
          </p:cNvGraphicFramePr>
          <p:nvPr/>
        </p:nvGraphicFramePr>
        <p:xfrm>
          <a:off x="6172200" y="1143000"/>
          <a:ext cx="2329691" cy="4905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7" name="Acrobat Document" r:id="rId3" imgW="3066812" imgH="6457950" progId="AcroExch.Document.11">
                  <p:embed/>
                </p:oleObj>
              </mc:Choice>
              <mc:Fallback>
                <p:oleObj name="Acrobat Document" r:id="rId3" imgW="3066812" imgH="6457950" progId="AcroExch.Document.11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2200" y="1143000"/>
                        <a:ext cx="2329691" cy="4905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8"/>
          <p:cNvSpPr txBox="1">
            <a:spLocks noChangeArrowheads="1"/>
          </p:cNvSpPr>
          <p:nvPr/>
        </p:nvSpPr>
        <p:spPr bwMode="auto">
          <a:xfrm>
            <a:off x="6172200" y="6096000"/>
            <a:ext cx="266700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600" dirty="0" smtClean="0">
                <a:solidFill>
                  <a:srgbClr val="0000FF"/>
                </a:solidFill>
              </a:rPr>
              <a:t>Home, Smart Home</a:t>
            </a:r>
          </a:p>
          <a:p>
            <a:r>
              <a:rPr lang="en-US" sz="1600" dirty="0" smtClean="0">
                <a:solidFill>
                  <a:srgbClr val="0000FF"/>
                </a:solidFill>
              </a:rPr>
              <a:t>Time, Aug 26/Sep 2, 2013</a:t>
            </a:r>
            <a:endParaRPr lang="en-US" sz="1600" dirty="0">
              <a:solidFill>
                <a:srgbClr val="0000FF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Needs </a:t>
            </a:r>
            <a:r>
              <a:rPr lang="en-US" sz="3600" dirty="0" smtClean="0"/>
              <a:t>– Visual Impairment 2002</a:t>
            </a:r>
            <a:r>
              <a:rPr lang="en-US" dirty="0" smtClean="0"/>
              <a:t> </a:t>
            </a:r>
          </a:p>
        </p:txBody>
      </p:sp>
      <p:sp>
        <p:nvSpPr>
          <p:cNvPr id="614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Based on the 2002 World Population Survey, there are more than </a:t>
            </a:r>
            <a:r>
              <a:rPr lang="en-US" sz="2400" dirty="0" smtClean="0">
                <a:solidFill>
                  <a:srgbClr val="FF0000"/>
                </a:solidFill>
              </a:rPr>
              <a:t>161 million visually impaired people </a:t>
            </a:r>
            <a:r>
              <a:rPr lang="en-US" sz="2400" dirty="0" smtClean="0"/>
              <a:t>in the world, of which </a:t>
            </a:r>
            <a:r>
              <a:rPr lang="en-US" sz="2400" dirty="0" smtClean="0">
                <a:solidFill>
                  <a:srgbClr val="0000FF"/>
                </a:solidFill>
              </a:rPr>
              <a:t>37 million are blind</a:t>
            </a:r>
            <a:r>
              <a:rPr lang="en-US" sz="2400" dirty="0" smtClean="0"/>
              <a:t>. The numbers have been rising because of the increasing aging population in the US and around the world.</a:t>
            </a:r>
          </a:p>
          <a:p>
            <a:r>
              <a:rPr lang="en-US" sz="2400" dirty="0" smtClean="0"/>
              <a:t>According to American Foundation for the Blind, number of </a:t>
            </a:r>
            <a:r>
              <a:rPr lang="en-US" sz="2400" dirty="0" smtClean="0">
                <a:solidFill>
                  <a:srgbClr val="0000FF"/>
                </a:solidFill>
              </a:rPr>
              <a:t>legally blind in the US is 1.3 million </a:t>
            </a:r>
            <a:r>
              <a:rPr lang="en-US" sz="2400" dirty="0" smtClean="0"/>
              <a:t>and total number of </a:t>
            </a:r>
            <a:r>
              <a:rPr lang="en-US" sz="2400" dirty="0" smtClean="0">
                <a:solidFill>
                  <a:srgbClr val="FF0000"/>
                </a:solidFill>
              </a:rPr>
              <a:t>blind and visually impaired is 10 million </a:t>
            </a:r>
            <a:r>
              <a:rPr lang="en-US" sz="2400" dirty="0" smtClean="0"/>
              <a:t>(100,000 students)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Needs </a:t>
            </a:r>
            <a:r>
              <a:rPr lang="en-US" sz="3600" dirty="0" smtClean="0"/>
              <a:t>– Visual Impairment 2014 </a:t>
            </a:r>
            <a:r>
              <a:rPr lang="en-US" dirty="0" smtClean="0"/>
              <a:t> </a:t>
            </a:r>
          </a:p>
        </p:txBody>
      </p:sp>
      <p:sp>
        <p:nvSpPr>
          <p:cNvPr id="7171" name="Content Placeholder 2"/>
          <p:cNvSpPr>
            <a:spLocks noGrp="1"/>
          </p:cNvSpPr>
          <p:nvPr>
            <p:ph idx="1"/>
          </p:nvPr>
        </p:nvSpPr>
        <p:spPr>
          <a:xfrm>
            <a:off x="685800" y="1981200"/>
            <a:ext cx="8229600" cy="3886200"/>
          </a:xfrm>
        </p:spPr>
        <p:txBody>
          <a:bodyPr/>
          <a:lstStyle/>
          <a:p>
            <a:r>
              <a:rPr lang="en-GB" sz="2400" dirty="0" smtClean="0"/>
              <a:t>Based on the 2014 World Health </a:t>
            </a:r>
            <a:r>
              <a:rPr lang="en-GB" sz="2400" smtClean="0"/>
              <a:t>Organization report, </a:t>
            </a:r>
            <a:r>
              <a:rPr lang="en-GB" sz="2400" dirty="0" smtClean="0"/>
              <a:t>there are more than </a:t>
            </a:r>
            <a:r>
              <a:rPr lang="en-GB" sz="2400" dirty="0" smtClean="0">
                <a:solidFill>
                  <a:srgbClr val="FF0000"/>
                </a:solidFill>
              </a:rPr>
              <a:t>285 million visually impaired people</a:t>
            </a:r>
            <a:r>
              <a:rPr lang="en-GB" sz="2400" dirty="0" smtClean="0"/>
              <a:t>, of which </a:t>
            </a:r>
            <a:r>
              <a:rPr lang="en-GB" sz="2400" dirty="0" smtClean="0">
                <a:solidFill>
                  <a:srgbClr val="0000FF"/>
                </a:solidFill>
              </a:rPr>
              <a:t>39 million are blind </a:t>
            </a:r>
            <a:r>
              <a:rPr lang="en-GB" sz="2400" dirty="0" smtClean="0"/>
              <a:t>(</a:t>
            </a:r>
            <a:r>
              <a:rPr lang="en-GB" sz="2400" u="sng" dirty="0" smtClean="0">
                <a:hlinkClick r:id="rId2"/>
              </a:rPr>
              <a:t>http://www.who.int/mediacentre/factsheets/fs282/en/</a:t>
            </a:r>
            <a:r>
              <a:rPr lang="en-GB" sz="2400" dirty="0" smtClean="0"/>
              <a:t>)</a:t>
            </a:r>
          </a:p>
          <a:p>
            <a:r>
              <a:rPr lang="en-US" sz="2400" dirty="0" smtClean="0"/>
              <a:t>According to American Foundation for the Blind, number of </a:t>
            </a:r>
            <a:r>
              <a:rPr lang="en-US" sz="2400" dirty="0" smtClean="0">
                <a:solidFill>
                  <a:srgbClr val="0000FF"/>
                </a:solidFill>
              </a:rPr>
              <a:t>legally blind in the US is 1.3 million </a:t>
            </a:r>
            <a:r>
              <a:rPr lang="en-US" sz="2400" dirty="0" smtClean="0"/>
              <a:t>and total number of </a:t>
            </a:r>
            <a:r>
              <a:rPr lang="en-US" sz="2400" dirty="0" smtClean="0">
                <a:solidFill>
                  <a:srgbClr val="FF0000"/>
                </a:solidFill>
              </a:rPr>
              <a:t>blind and visually impaired is 10 million </a:t>
            </a:r>
            <a:r>
              <a:rPr lang="en-US" sz="2400" dirty="0" smtClean="0"/>
              <a:t>(100,000 students)</a:t>
            </a:r>
          </a:p>
          <a:p>
            <a:r>
              <a:rPr lang="en-US" sz="2400" dirty="0" smtClean="0"/>
              <a:t>The numbers have been rising because of the increasing aging population in the US and around the world.</a:t>
            </a:r>
          </a:p>
          <a:p>
            <a:endParaRPr lang="en-US" sz="2400" dirty="0" smtClean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Needs</a:t>
            </a:r>
            <a:r>
              <a:rPr lang="en-US" sz="3600" dirty="0" smtClean="0"/>
              <a:t> – BVI, ASD etc. in US &amp;NYC</a:t>
            </a:r>
            <a:r>
              <a:rPr lang="en-US" dirty="0" smtClean="0"/>
              <a:t>  </a:t>
            </a:r>
          </a:p>
        </p:txBody>
      </p:sp>
      <p:sp>
        <p:nvSpPr>
          <p:cNvPr id="7171" name="Content Placeholder 2"/>
          <p:cNvSpPr>
            <a:spLocks noGrp="1"/>
          </p:cNvSpPr>
          <p:nvPr>
            <p:ph idx="1"/>
          </p:nvPr>
        </p:nvSpPr>
        <p:spPr>
          <a:xfrm>
            <a:off x="685800" y="1752600"/>
            <a:ext cx="8229600" cy="3886200"/>
          </a:xfrm>
        </p:spPr>
        <p:txBody>
          <a:bodyPr/>
          <a:lstStyle/>
          <a:p>
            <a:r>
              <a:rPr lang="en-US" sz="2400" dirty="0"/>
              <a:t>In the United States alone, the visually impaired population is </a:t>
            </a:r>
            <a:r>
              <a:rPr lang="en-US" sz="2400" dirty="0">
                <a:solidFill>
                  <a:srgbClr val="FF0000"/>
                </a:solidFill>
              </a:rPr>
              <a:t>6.6 million</a:t>
            </a:r>
            <a:r>
              <a:rPr lang="en-US" sz="2400" dirty="0"/>
              <a:t> people and expected to double by 2030. </a:t>
            </a:r>
          </a:p>
          <a:p>
            <a:r>
              <a:rPr lang="en-US" sz="2400" dirty="0"/>
              <a:t>According to CDC, Autism Spectrum Disorder (ASD) is the fastest-growing developmental disorder affecting </a:t>
            </a:r>
            <a:r>
              <a:rPr lang="en-US" sz="2400" dirty="0">
                <a:solidFill>
                  <a:srgbClr val="FF0000"/>
                </a:solidFill>
              </a:rPr>
              <a:t>1 in every 45</a:t>
            </a:r>
            <a:r>
              <a:rPr lang="en-US" sz="2400" dirty="0"/>
              <a:t> people in the US. </a:t>
            </a:r>
          </a:p>
          <a:p>
            <a:r>
              <a:rPr lang="en-US" sz="2400" dirty="0"/>
              <a:t>Based on a report by NYC Mayor’s Office for People with Disabilities (MOPD), there are almost </a:t>
            </a:r>
            <a:r>
              <a:rPr lang="en-US" sz="2400" dirty="0">
                <a:solidFill>
                  <a:srgbClr val="FF0000"/>
                </a:solidFill>
              </a:rPr>
              <a:t>1 million</a:t>
            </a:r>
            <a:r>
              <a:rPr lang="en-US" sz="2400" dirty="0"/>
              <a:t> New Yorkers who have self-disclosed living with a disability, or roughly 11.2% of the city’s population, and approximately </a:t>
            </a:r>
            <a:r>
              <a:rPr lang="en-US" sz="2400" dirty="0">
                <a:solidFill>
                  <a:srgbClr val="FF0000"/>
                </a:solidFill>
              </a:rPr>
              <a:t>6.8 million</a:t>
            </a:r>
            <a:r>
              <a:rPr lang="en-US" sz="2400" dirty="0"/>
              <a:t> visitors to the city each year have a disability . </a:t>
            </a:r>
          </a:p>
          <a:p>
            <a:endParaRPr lang="en-US" sz="2400" dirty="0" smtClean="0"/>
          </a:p>
          <a:p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33942748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1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Needs</a:t>
            </a:r>
            <a:r>
              <a:rPr lang="en-US" sz="3600" dirty="0" smtClean="0"/>
              <a:t> – Almost everyone needs help</a:t>
            </a:r>
            <a:r>
              <a:rPr lang="en-US" dirty="0" smtClean="0"/>
              <a:t> </a:t>
            </a:r>
          </a:p>
        </p:txBody>
      </p:sp>
      <p:sp>
        <p:nvSpPr>
          <p:cNvPr id="7171" name="Content Placeholder 2"/>
          <p:cNvSpPr>
            <a:spLocks noGrp="1"/>
          </p:cNvSpPr>
          <p:nvPr>
            <p:ph idx="1"/>
          </p:nvPr>
        </p:nvSpPr>
        <p:spPr>
          <a:xfrm>
            <a:off x="685800" y="1752600"/>
            <a:ext cx="8229600" cy="3886200"/>
          </a:xfrm>
        </p:spPr>
        <p:txBody>
          <a:bodyPr/>
          <a:lstStyle/>
          <a:p>
            <a:r>
              <a:rPr lang="en-US" sz="2400" dirty="0" smtClean="0"/>
              <a:t>Blind and Visually Impaired (BVI)</a:t>
            </a:r>
          </a:p>
          <a:p>
            <a:r>
              <a:rPr lang="en-US" sz="2400" dirty="0" smtClean="0"/>
              <a:t>Autism Spectrum Disorder (ASD)</a:t>
            </a:r>
          </a:p>
          <a:p>
            <a:r>
              <a:rPr lang="en-US" sz="2400" dirty="0" smtClean="0"/>
              <a:t>Mobility impairment</a:t>
            </a:r>
          </a:p>
          <a:p>
            <a:r>
              <a:rPr lang="en-US" sz="2400" dirty="0" smtClean="0"/>
              <a:t>Deafness </a:t>
            </a:r>
          </a:p>
          <a:p>
            <a:r>
              <a:rPr lang="en-US" sz="2400" dirty="0" smtClean="0"/>
              <a:t>Alzheimer's</a:t>
            </a:r>
          </a:p>
          <a:p>
            <a:r>
              <a:rPr lang="en-US" sz="2400" dirty="0" smtClean="0"/>
              <a:t>Elderly</a:t>
            </a:r>
          </a:p>
          <a:p>
            <a:r>
              <a:rPr lang="en-US" sz="2400" dirty="0" smtClean="0"/>
              <a:t>Games for education and exercises</a:t>
            </a:r>
          </a:p>
          <a:p>
            <a:r>
              <a:rPr lang="en-US" sz="2400" dirty="0" smtClean="0"/>
              <a:t>Augmented Reality (AR) for various purposes</a:t>
            </a:r>
          </a:p>
          <a:p>
            <a:endParaRPr lang="en-US" sz="2400" dirty="0" smtClean="0"/>
          </a:p>
          <a:p>
            <a:r>
              <a:rPr lang="en-US" sz="2400" dirty="0" smtClean="0">
                <a:solidFill>
                  <a:srgbClr val="FF0000"/>
                </a:solidFill>
              </a:rPr>
              <a:t>Assistive technology</a:t>
            </a:r>
            <a:r>
              <a:rPr lang="en-US" sz="2400" dirty="0" smtClean="0"/>
              <a:t> and </a:t>
            </a:r>
            <a:r>
              <a:rPr lang="en-US" sz="2400" dirty="0" smtClean="0">
                <a:solidFill>
                  <a:srgbClr val="FF0000"/>
                </a:solidFill>
              </a:rPr>
              <a:t>Human-Computer Interaction</a:t>
            </a:r>
          </a:p>
        </p:txBody>
      </p:sp>
    </p:spTree>
    <p:extLst>
      <p:ext uri="{BB962C8B-B14F-4D97-AF65-F5344CB8AC3E}">
        <p14:creationId xmlns:p14="http://schemas.microsoft.com/office/powerpoint/2010/main" val="35245489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1" grpId="0" build="p"/>
    </p:bldLst>
  </p:timing>
</p:sld>
</file>

<file path=ppt/theme/theme1.xml><?xml version="1.0" encoding="utf-8"?>
<a:theme xmlns:a="http://schemas.openxmlformats.org/drawingml/2006/main" name="Pixel">
  <a:themeElements>
    <a:clrScheme name="Pixel 14">
      <a:dk1>
        <a:srgbClr val="000000"/>
      </a:dk1>
      <a:lt1>
        <a:srgbClr val="FFFFFF"/>
      </a:lt1>
      <a:dk2>
        <a:srgbClr val="000000"/>
      </a:dk2>
      <a:lt2>
        <a:srgbClr val="5A3287"/>
      </a:lt2>
      <a:accent1>
        <a:srgbClr val="B2B2B2"/>
      </a:accent1>
      <a:accent2>
        <a:srgbClr val="BFB8E6"/>
      </a:accent2>
      <a:accent3>
        <a:srgbClr val="FFFFFF"/>
      </a:accent3>
      <a:accent4>
        <a:srgbClr val="000000"/>
      </a:accent4>
      <a:accent5>
        <a:srgbClr val="D5D5D5"/>
      </a:accent5>
      <a:accent6>
        <a:srgbClr val="ADA6D0"/>
      </a:accent6>
      <a:hlink>
        <a:srgbClr val="643894"/>
      </a:hlink>
      <a:folHlink>
        <a:srgbClr val="D5D0EC"/>
      </a:folHlink>
    </a:clrScheme>
    <a:fontScheme name="Pixe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Pixel 1">
        <a:dk1>
          <a:srgbClr val="0066FF"/>
        </a:dk1>
        <a:lt1>
          <a:srgbClr val="FFFFFF"/>
        </a:lt1>
        <a:dk2>
          <a:srgbClr val="000066"/>
        </a:dk2>
        <a:lt2>
          <a:srgbClr val="FFFFFF"/>
        </a:lt2>
        <a:accent1>
          <a:srgbClr val="6699FF"/>
        </a:accent1>
        <a:accent2>
          <a:srgbClr val="3333FF"/>
        </a:accent2>
        <a:accent3>
          <a:srgbClr val="AAAAB8"/>
        </a:accent3>
        <a:accent4>
          <a:srgbClr val="DADADA"/>
        </a:accent4>
        <a:accent5>
          <a:srgbClr val="B8CAFF"/>
        </a:accent5>
        <a:accent6>
          <a:srgbClr val="2D2DE7"/>
        </a:accent6>
        <a:hlink>
          <a:srgbClr val="FFCC00"/>
        </a:hlink>
        <a:folHlink>
          <a:srgbClr val="00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2">
        <a:dk1>
          <a:srgbClr val="009999"/>
        </a:dk1>
        <a:lt1>
          <a:srgbClr val="FFFFFF"/>
        </a:lt1>
        <a:dk2>
          <a:srgbClr val="334B49"/>
        </a:dk2>
        <a:lt2>
          <a:srgbClr val="FFFFFF"/>
        </a:lt2>
        <a:accent1>
          <a:srgbClr val="33CCCC"/>
        </a:accent1>
        <a:accent2>
          <a:srgbClr val="008080"/>
        </a:accent2>
        <a:accent3>
          <a:srgbClr val="ADB1B1"/>
        </a:accent3>
        <a:accent4>
          <a:srgbClr val="DADADA"/>
        </a:accent4>
        <a:accent5>
          <a:srgbClr val="ADE2E2"/>
        </a:accent5>
        <a:accent6>
          <a:srgbClr val="007373"/>
        </a:accent6>
        <a:hlink>
          <a:srgbClr val="FFCC00"/>
        </a:hlink>
        <a:folHlink>
          <a:srgbClr val="0066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3">
        <a:dk1>
          <a:srgbClr val="006699"/>
        </a:dk1>
        <a:lt1>
          <a:srgbClr val="FFFFFF"/>
        </a:lt1>
        <a:dk2>
          <a:srgbClr val="333399"/>
        </a:dk2>
        <a:lt2>
          <a:srgbClr val="FFFFFF"/>
        </a:lt2>
        <a:accent1>
          <a:srgbClr val="0099CC"/>
        </a:accent1>
        <a:accent2>
          <a:srgbClr val="0386AF"/>
        </a:accent2>
        <a:accent3>
          <a:srgbClr val="ADADCA"/>
        </a:accent3>
        <a:accent4>
          <a:srgbClr val="DADADA"/>
        </a:accent4>
        <a:accent5>
          <a:srgbClr val="AACAE2"/>
        </a:accent5>
        <a:accent6>
          <a:srgbClr val="02799E"/>
        </a:accent6>
        <a:hlink>
          <a:srgbClr val="FFCC00"/>
        </a:hlink>
        <a:folHlink>
          <a:srgbClr val="66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4">
        <a:dk1>
          <a:srgbClr val="008080"/>
        </a:dk1>
        <a:lt1>
          <a:srgbClr val="FFFFFF"/>
        </a:lt1>
        <a:dk2>
          <a:srgbClr val="2F978D"/>
        </a:dk2>
        <a:lt2>
          <a:srgbClr val="FFFFFF"/>
        </a:lt2>
        <a:accent1>
          <a:srgbClr val="0099FF"/>
        </a:accent1>
        <a:accent2>
          <a:srgbClr val="009999"/>
        </a:accent2>
        <a:accent3>
          <a:srgbClr val="ADC9C5"/>
        </a:accent3>
        <a:accent4>
          <a:srgbClr val="DADADA"/>
        </a:accent4>
        <a:accent5>
          <a:srgbClr val="AACAFF"/>
        </a:accent5>
        <a:accent6>
          <a:srgbClr val="008A8A"/>
        </a:accent6>
        <a:hlink>
          <a:srgbClr val="FFFFCC"/>
        </a:hlink>
        <a:folHlink>
          <a:srgbClr val="70CAC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5">
        <a:dk1>
          <a:srgbClr val="822504"/>
        </a:dk1>
        <a:lt1>
          <a:srgbClr val="FFFFFF"/>
        </a:lt1>
        <a:dk2>
          <a:srgbClr val="330000"/>
        </a:dk2>
        <a:lt2>
          <a:srgbClr val="FFFFFF"/>
        </a:lt2>
        <a:accent1>
          <a:srgbClr val="FF9900"/>
        </a:accent1>
        <a:accent2>
          <a:srgbClr val="9E2A06"/>
        </a:accent2>
        <a:accent3>
          <a:srgbClr val="ADAAAA"/>
        </a:accent3>
        <a:accent4>
          <a:srgbClr val="DADADA"/>
        </a:accent4>
        <a:accent5>
          <a:srgbClr val="FFCAAA"/>
        </a:accent5>
        <a:accent6>
          <a:srgbClr val="8F2505"/>
        </a:accent6>
        <a:hlink>
          <a:srgbClr val="FF3300"/>
        </a:hlink>
        <a:folHlink>
          <a:srgbClr val="7C070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6">
        <a:dk1>
          <a:srgbClr val="336600"/>
        </a:dk1>
        <a:lt1>
          <a:srgbClr val="FFFFFF"/>
        </a:lt1>
        <a:dk2>
          <a:srgbClr val="4A7911"/>
        </a:dk2>
        <a:lt2>
          <a:srgbClr val="FFFFFF"/>
        </a:lt2>
        <a:accent1>
          <a:srgbClr val="666633"/>
        </a:accent1>
        <a:accent2>
          <a:srgbClr val="669900"/>
        </a:accent2>
        <a:accent3>
          <a:srgbClr val="B1BEAA"/>
        </a:accent3>
        <a:accent4>
          <a:srgbClr val="DADADA"/>
        </a:accent4>
        <a:accent5>
          <a:srgbClr val="B8B8AD"/>
        </a:accent5>
        <a:accent6>
          <a:srgbClr val="5C8A00"/>
        </a:accent6>
        <a:hlink>
          <a:srgbClr val="FFCC00"/>
        </a:hlink>
        <a:folHlink>
          <a:srgbClr val="99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7">
        <a:dk1>
          <a:srgbClr val="000000"/>
        </a:dk1>
        <a:lt1>
          <a:srgbClr val="FFFFFF"/>
        </a:lt1>
        <a:dk2>
          <a:srgbClr val="000000"/>
        </a:dk2>
        <a:lt2>
          <a:srgbClr val="CC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6633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8">
        <a:dk1>
          <a:srgbClr val="003300"/>
        </a:dk1>
        <a:lt1>
          <a:srgbClr val="FFFFFF"/>
        </a:lt1>
        <a:dk2>
          <a:srgbClr val="000000"/>
        </a:dk2>
        <a:lt2>
          <a:srgbClr val="336600"/>
        </a:lt2>
        <a:accent1>
          <a:srgbClr val="CCCC00"/>
        </a:accent1>
        <a:accent2>
          <a:srgbClr val="669900"/>
        </a:accent2>
        <a:accent3>
          <a:srgbClr val="FFFFFF"/>
        </a:accent3>
        <a:accent4>
          <a:srgbClr val="002A00"/>
        </a:accent4>
        <a:accent5>
          <a:srgbClr val="E2E2AA"/>
        </a:accent5>
        <a:accent6>
          <a:srgbClr val="5C8A00"/>
        </a:accent6>
        <a:hlink>
          <a:srgbClr val="333300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9">
        <a:dk1>
          <a:srgbClr val="000000"/>
        </a:dk1>
        <a:lt1>
          <a:srgbClr val="FFFFFF"/>
        </a:lt1>
        <a:dk2>
          <a:srgbClr val="000000"/>
        </a:dk2>
        <a:lt2>
          <a:srgbClr val="440044"/>
        </a:lt2>
        <a:accent1>
          <a:srgbClr val="FFCCCC"/>
        </a:accent1>
        <a:accent2>
          <a:srgbClr val="790571"/>
        </a:accent2>
        <a:accent3>
          <a:srgbClr val="FFFFFF"/>
        </a:accent3>
        <a:accent4>
          <a:srgbClr val="000000"/>
        </a:accent4>
        <a:accent5>
          <a:srgbClr val="FFE2E2"/>
        </a:accent5>
        <a:accent6>
          <a:srgbClr val="6D0466"/>
        </a:accent6>
        <a:hlink>
          <a:srgbClr val="993366"/>
        </a:hlink>
        <a:folHlink>
          <a:srgbClr val="9F839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0">
        <a:dk1>
          <a:srgbClr val="000000"/>
        </a:dk1>
        <a:lt1>
          <a:srgbClr val="FFFFFF"/>
        </a:lt1>
        <a:dk2>
          <a:srgbClr val="000000"/>
        </a:dk2>
        <a:lt2>
          <a:srgbClr val="FF9900"/>
        </a:lt2>
        <a:accent1>
          <a:srgbClr val="FFCC99"/>
        </a:accent1>
        <a:accent2>
          <a:srgbClr val="FBA313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E39310"/>
        </a:accent6>
        <a:hlink>
          <a:srgbClr val="CC3300"/>
        </a:hlink>
        <a:folHlink>
          <a:srgbClr val="FCC66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1">
        <a:dk1>
          <a:srgbClr val="000000"/>
        </a:dk1>
        <a:lt1>
          <a:srgbClr val="FFFFFF"/>
        </a:lt1>
        <a:dk2>
          <a:srgbClr val="000000"/>
        </a:dk2>
        <a:lt2>
          <a:srgbClr val="779F92"/>
        </a:lt2>
        <a:accent1>
          <a:srgbClr val="33CCCC"/>
        </a:accent1>
        <a:accent2>
          <a:srgbClr val="9DC2D7"/>
        </a:accent2>
        <a:accent3>
          <a:srgbClr val="FFFFFF"/>
        </a:accent3>
        <a:accent4>
          <a:srgbClr val="000000"/>
        </a:accent4>
        <a:accent5>
          <a:srgbClr val="ADE2E2"/>
        </a:accent5>
        <a:accent6>
          <a:srgbClr val="8EB0C3"/>
        </a:accent6>
        <a:hlink>
          <a:srgbClr val="006666"/>
        </a:hlink>
        <a:folHlink>
          <a:srgbClr val="CC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2">
        <a:dk1>
          <a:srgbClr val="000000"/>
        </a:dk1>
        <a:lt1>
          <a:srgbClr val="FFFFFF"/>
        </a:lt1>
        <a:dk2>
          <a:srgbClr val="000000"/>
        </a:dk2>
        <a:lt2>
          <a:srgbClr val="00007D"/>
        </a:lt2>
        <a:accent1>
          <a:srgbClr val="9999FF"/>
        </a:accent1>
        <a:accent2>
          <a:srgbClr val="9999CC"/>
        </a:accent2>
        <a:accent3>
          <a:srgbClr val="FFFFFF"/>
        </a:accent3>
        <a:accent4>
          <a:srgbClr val="000000"/>
        </a:accent4>
        <a:accent5>
          <a:srgbClr val="CACAFF"/>
        </a:accent5>
        <a:accent6>
          <a:srgbClr val="8A8AB9"/>
        </a:accent6>
        <a:hlink>
          <a:srgbClr val="666699"/>
        </a:hlink>
        <a:folHlink>
          <a:srgbClr val="CCCCE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3">
        <a:dk1>
          <a:srgbClr val="000000"/>
        </a:dk1>
        <a:lt1>
          <a:srgbClr val="FFFFFF"/>
        </a:lt1>
        <a:dk2>
          <a:srgbClr val="000000"/>
        </a:dk2>
        <a:lt2>
          <a:srgbClr val="5A3287"/>
        </a:lt2>
        <a:accent1>
          <a:srgbClr val="B2B2B2"/>
        </a:accent1>
        <a:accent2>
          <a:srgbClr val="BFB8E6"/>
        </a:accent2>
        <a:accent3>
          <a:srgbClr val="FFFFFF"/>
        </a:accent3>
        <a:accent4>
          <a:srgbClr val="000000"/>
        </a:accent4>
        <a:accent5>
          <a:srgbClr val="D5D5D5"/>
        </a:accent5>
        <a:accent6>
          <a:srgbClr val="ADA6D0"/>
        </a:accent6>
        <a:hlink>
          <a:srgbClr val="7D46BA"/>
        </a:hlink>
        <a:folHlink>
          <a:srgbClr val="D5D0E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4">
        <a:dk1>
          <a:srgbClr val="000000"/>
        </a:dk1>
        <a:lt1>
          <a:srgbClr val="FFFFFF"/>
        </a:lt1>
        <a:dk2>
          <a:srgbClr val="000000"/>
        </a:dk2>
        <a:lt2>
          <a:srgbClr val="5A3287"/>
        </a:lt2>
        <a:accent1>
          <a:srgbClr val="B2B2B2"/>
        </a:accent1>
        <a:accent2>
          <a:srgbClr val="BFB8E6"/>
        </a:accent2>
        <a:accent3>
          <a:srgbClr val="FFFFFF"/>
        </a:accent3>
        <a:accent4>
          <a:srgbClr val="000000"/>
        </a:accent4>
        <a:accent5>
          <a:srgbClr val="D5D5D5"/>
        </a:accent5>
        <a:accent6>
          <a:srgbClr val="ADA6D0"/>
        </a:accent6>
        <a:hlink>
          <a:srgbClr val="643894"/>
        </a:hlink>
        <a:folHlink>
          <a:srgbClr val="D5D0E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Pixel</Template>
  <TotalTime>4741</TotalTime>
  <Words>2981</Words>
  <Application>Microsoft Macintosh PowerPoint</Application>
  <PresentationFormat>On-screen Show (4:3)</PresentationFormat>
  <Paragraphs>359</Paragraphs>
  <Slides>37</Slides>
  <Notes>0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39" baseType="lpstr">
      <vt:lpstr>Pixel</vt:lpstr>
      <vt:lpstr>Acrobat Document</vt:lpstr>
      <vt:lpstr>CS/CpE/EE/BIC Joint Senior Design Program  BAT: Branding Assistive Technology for Social Good </vt:lpstr>
      <vt:lpstr>CS/CpE/EE/BIC Joint Senior Design Program  BAT: Branding Assistive Technology for Social Good </vt:lpstr>
      <vt:lpstr>Outline </vt:lpstr>
      <vt:lpstr>Outline </vt:lpstr>
      <vt:lpstr>Needs – Smart Living</vt:lpstr>
      <vt:lpstr>Needs – Visual Impairment 2002 </vt:lpstr>
      <vt:lpstr>Needs – Visual Impairment 2014  </vt:lpstr>
      <vt:lpstr>Needs – BVI, ASD etc. in US &amp;NYC  </vt:lpstr>
      <vt:lpstr>Needs – Almost everyone needs help </vt:lpstr>
      <vt:lpstr>CSUN 2018 Assistive Tech</vt:lpstr>
      <vt:lpstr>Our Goals/Objectives</vt:lpstr>
      <vt:lpstr>Outline </vt:lpstr>
      <vt:lpstr>PowerPoint Presentation</vt:lpstr>
      <vt:lpstr>Course Assignments  – Fall 2019 (Due in 1~2 weeks)</vt:lpstr>
      <vt:lpstr>Outline </vt:lpstr>
      <vt:lpstr>Past Projects (2011 and 2012)</vt:lpstr>
      <vt:lpstr>Past Projects (2011 and 2012)</vt:lpstr>
      <vt:lpstr>1. Vibro-tactile Intelligent System for Travelling Aid (V.I.S.T.A.) – 2012 Kaylie First Place Winner</vt:lpstr>
      <vt:lpstr>2. KinDetect: Kinect Detecting Objects </vt:lpstr>
      <vt:lpstr>3. Location and Navigation Evaluation in a Mapped Building Environment </vt:lpstr>
      <vt:lpstr>4. Irisp: an ultra-low-cost solution for the blind in the city </vt:lpstr>
      <vt:lpstr>Past Projects (2011 and 2012)</vt:lpstr>
      <vt:lpstr>5. Smart House for All </vt:lpstr>
      <vt:lpstr>6. A Low-cost Outdoor Assistive Navigation System for Blind People </vt:lpstr>
      <vt:lpstr>7. Smartphone-Based Indoor Navigation for the Visually Impaired</vt:lpstr>
      <vt:lpstr>8.Electronic Travel Aid for the Visually Impaired With a Depth Sensor and Vibrotactile Belt </vt:lpstr>
      <vt:lpstr>9. 3D and Image Stitching with the Lytro Light-Field Camera </vt:lpstr>
      <vt:lpstr>CS/CpE/EE/Psy Joint Senior Design Program Fall 2013-Spring 2014 Smart Living and Assistive Technologies for People in Need  Instructors: Zhigang Zhu (CS), Jizhong Xiao (EE), Tony Ro (Psy) Projector Mentors: Xudong Li, Edgardo Molina, Wai L. Khoo  The City College of New York, NAC 4/115, May 15th (Thursday), 12:00 pm – 3:00 pm A light lunch will be provided. Demos will be shown at the end of the presentations</vt:lpstr>
      <vt:lpstr>Fall 2014- Spring 2015</vt:lpstr>
      <vt:lpstr>Fall 2015- Spring 2016</vt:lpstr>
      <vt:lpstr>Fall 2016- Spring 2017</vt:lpstr>
      <vt:lpstr>Fall 2017- Spring 2018</vt:lpstr>
      <vt:lpstr>Capstone 2018-2019</vt:lpstr>
      <vt:lpstr>Outline </vt:lpstr>
      <vt:lpstr>BAT for Social Good!</vt:lpstr>
      <vt:lpstr>To Do List (Capstone 2019)</vt:lpstr>
      <vt:lpstr>Outline </vt:lpstr>
    </vt:vector>
  </TitlesOfParts>
  <Company>The City College of New York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Laura’s Presentation</dc:title>
  <dc:creator>CETL</dc:creator>
  <cp:lastModifiedBy>Zhigang Zhu</cp:lastModifiedBy>
  <cp:revision>427</cp:revision>
  <dcterms:created xsi:type="dcterms:W3CDTF">2008-11-17T19:02:03Z</dcterms:created>
  <dcterms:modified xsi:type="dcterms:W3CDTF">2019-09-09T12:57:56Z</dcterms:modified>
</cp:coreProperties>
</file>